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7"/>
  </p:notesMasterIdLst>
  <p:sldIdLst>
    <p:sldId id="352" r:id="rId2"/>
    <p:sldId id="603" r:id="rId3"/>
    <p:sldId id="605" r:id="rId4"/>
    <p:sldId id="602" r:id="rId5"/>
    <p:sldId id="604" r:id="rId6"/>
    <p:sldId id="581" r:id="rId7"/>
    <p:sldId id="533" r:id="rId8"/>
    <p:sldId id="588" r:id="rId9"/>
    <p:sldId id="590" r:id="rId10"/>
    <p:sldId id="589" r:id="rId11"/>
    <p:sldId id="592" r:id="rId12"/>
    <p:sldId id="600" r:id="rId13"/>
    <p:sldId id="542" r:id="rId14"/>
    <p:sldId id="593" r:id="rId15"/>
    <p:sldId id="601" r:id="rId16"/>
    <p:sldId id="584" r:id="rId17"/>
    <p:sldId id="572" r:id="rId18"/>
    <p:sldId id="597" r:id="rId19"/>
    <p:sldId id="598" r:id="rId20"/>
    <p:sldId id="576" r:id="rId21"/>
    <p:sldId id="577" r:id="rId22"/>
    <p:sldId id="578" r:id="rId23"/>
    <p:sldId id="579" r:id="rId24"/>
    <p:sldId id="558" r:id="rId25"/>
    <p:sldId id="379" r:id="rId26"/>
    <p:sldId id="513" r:id="rId27"/>
    <p:sldId id="292" r:id="rId28"/>
    <p:sldId id="422" r:id="rId29"/>
    <p:sldId id="459" r:id="rId30"/>
    <p:sldId id="523" r:id="rId31"/>
    <p:sldId id="390" r:id="rId32"/>
    <p:sldId id="360" r:id="rId33"/>
    <p:sldId id="534" r:id="rId34"/>
    <p:sldId id="594" r:id="rId35"/>
    <p:sldId id="595" r:id="rId3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9900"/>
    <a:srgbClr val="FFCC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85180" autoAdjust="0"/>
  </p:normalViewPr>
  <p:slideViewPr>
    <p:cSldViewPr>
      <p:cViewPr>
        <p:scale>
          <a:sx n="78" d="100"/>
          <a:sy n="78" d="100"/>
        </p:scale>
        <p:origin x="-942" y="-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-361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 dirty="0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471F34F-8DEB-4A71-A8DC-E028A34B8AA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2420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9A6E8-1817-4C84-A186-BD8D7EFFA96C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9A6E8-1817-4C84-A186-BD8D7EFFA96C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4431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71F34F-8DEB-4A71-A8DC-E028A34B8AA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4619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71F34F-8DEB-4A71-A8DC-E028A34B8AA5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8004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71F34F-8DEB-4A71-A8DC-E028A34B8AA5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1015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EDABA-1D69-4C30-8582-FF4A8D14F5A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0388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9375F-411B-4A80-9DD6-DE5A8A2D5A1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9606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F7B63-066F-4B41-81DB-AA3F7DDC4D4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6231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9E535-FAA8-421D-986A-5DD807EB39B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0492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4344B-35CF-4724-BCCF-58C283B4712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5336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BEF12-6D7F-4F58-AA27-2A0BDD292B7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2176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F021-74D7-4D13-9EE8-16B10C6505D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2159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4BF02-D0DA-4097-8D85-FEEDAC3201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3325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1CEDE-A6EA-45F1-8855-B1409C870DE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9771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4B8B8-4CAD-4E2D-B039-E87E422C9A7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7985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DC014-351E-4494-9F3C-8A1103F73B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5567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55EAAD-B214-4F05-A354-C6B95ACDCBE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9019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eography.org.uk/download/GA_Conf10White.ppt" TargetMode="External"/><Relationship Id="rId4" Type="http://schemas.openxmlformats.org/officeDocument/2006/relationships/hyperlink" Target="http://www.geography.org.uk/download/GA_Conf09LP8PPT.ppt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qfLN5XqkStM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hyperlink" Target="https://www.youtube.com/watch?v=bqPY6RsY9D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ography.org.uk/projects/younggeographers/resources/stpeters/" TargetMode="Externa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eography.org.uk/cpdevents/onlinecpd/myplaceyourplaceourplace/mywalksandmessymaps/" TargetMode="External"/><Relationship Id="rId5" Type="http://schemas.openxmlformats.org/officeDocument/2006/relationships/hyperlink" Target="http://www.geography.org.uk/projects/makinggeographyhappen/understandingthelocalarea" TargetMode="External"/><Relationship Id="rId4" Type="http://schemas.openxmlformats.org/officeDocument/2006/relationships/hyperlink" Target="http://www.geography.org.uk/download/GA_PRYGStPVideo.wmv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80" y="5373216"/>
            <a:ext cx="9036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Anthony Barlow</a:t>
            </a:r>
          </a:p>
          <a:p>
            <a:r>
              <a:rPr lang="en-GB" sz="2000" dirty="0"/>
              <a:t>a</a:t>
            </a:r>
            <a:r>
              <a:rPr lang="en-GB" sz="2000" dirty="0" smtClean="0"/>
              <a:t>nthony.barlow@roehampton.ac.uk 	</a:t>
            </a:r>
            <a:endParaRPr lang="en-GB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721328" y="6237312"/>
            <a:ext cx="1296144" cy="576064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fontAlgn="auto">
              <a:spcAft>
                <a:spcPts val="0"/>
              </a:spcAft>
            </a:pPr>
            <a:r>
              <a:rPr lang="en-GB" sz="2800" dirty="0" smtClean="0"/>
              <a:t>2-4pm</a:t>
            </a:r>
            <a:endParaRPr lang="en-GB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3267" y="0"/>
            <a:ext cx="5657850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489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6200000">
            <a:off x="-2180486" y="4451139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050" dirty="0"/>
              <a:t>http://www.mapsofworld.com/lat_long/united-kingdom-lat-long.html</a:t>
            </a:r>
          </a:p>
        </p:txBody>
      </p:sp>
      <p:pic>
        <p:nvPicPr>
          <p:cNvPr id="10244" name="Picture 4" descr="http://jibbaroo.com/blog/wp-content/uploads/2011/11/NSEW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17250">
            <a:off x="376288" y="192950"/>
            <a:ext cx="1682138" cy="162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UK Latitude and Longitud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-1889648"/>
            <a:ext cx="6283474" cy="875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  </a:t>
            </a:r>
            <a:br>
              <a:rPr lang="en-GB" dirty="0"/>
            </a:b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36346" y="2921169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(-0.070604391)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105514" y="2014209"/>
            <a:ext cx="22236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latitude </a:t>
            </a:r>
            <a:r>
              <a:rPr lang="en-GB" dirty="0" smtClean="0"/>
              <a:t>51north and</a:t>
            </a:r>
            <a:br>
              <a:rPr lang="en-GB" dirty="0" smtClean="0"/>
            </a:br>
            <a:r>
              <a:rPr lang="en-GB" dirty="0" smtClean="0"/>
              <a:t> </a:t>
            </a:r>
            <a:r>
              <a:rPr lang="en-GB" dirty="0"/>
              <a:t>longitude </a:t>
            </a:r>
            <a:r>
              <a:rPr lang="en-GB" dirty="0" smtClean="0"/>
              <a:t>0 east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191387" y="64886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900" dirty="0"/>
              <a:t>http://www.bbc.co.uk/bitesize/ks3/geography/geographical_enquiry/geographical_skills/revision/6/</a:t>
            </a:r>
          </a:p>
        </p:txBody>
      </p:sp>
    </p:spTree>
    <p:extLst>
      <p:ext uri="{BB962C8B-B14F-4D97-AF65-F5344CB8AC3E}">
        <p14:creationId xmlns:p14="http://schemas.microsoft.com/office/powerpoint/2010/main" val="288816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413" y="579156"/>
            <a:ext cx="6382117" cy="880819"/>
          </a:xfrm>
        </p:spPr>
        <p:txBody>
          <a:bodyPr>
            <a:normAutofit/>
          </a:bodyPr>
          <a:lstStyle/>
          <a:p>
            <a:r>
              <a:rPr lang="en-GB" sz="2800" dirty="0" smtClean="0"/>
              <a:t>Giving pupils a sense of scale</a:t>
            </a:r>
            <a:endParaRPr lang="en-GB" sz="2800" dirty="0"/>
          </a:p>
        </p:txBody>
      </p:sp>
      <p:pic>
        <p:nvPicPr>
          <p:cNvPr id="4" name="Picture 2" descr="C:\Users\Anthony\Desktop\GA conf\DSCF691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325740"/>
            <a:ext cx="4283968" cy="5711958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1472" y="1143000"/>
            <a:ext cx="4752528" cy="4961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://styleandthensome.files.wordpress.com/2011/10/russian-dolls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6148" y="-2850"/>
            <a:ext cx="1688476" cy="1248458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31216" y="0"/>
            <a:ext cx="54109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GB" dirty="0" smtClean="0"/>
              <a:t>World addresses</a:t>
            </a:r>
          </a:p>
        </p:txBody>
      </p:sp>
      <p:sp>
        <p:nvSpPr>
          <p:cNvPr id="3" name="Rectangle 2"/>
          <p:cNvSpPr/>
          <p:nvPr/>
        </p:nvSpPr>
        <p:spPr>
          <a:xfrm>
            <a:off x="4481736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https://www.youtube.com/watch?v=vRXYKQEJeqk&amp;feature=fvst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7294" y="4431415"/>
            <a:ext cx="1404868" cy="170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270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2411" y="0"/>
            <a:ext cx="6953250" cy="561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5877272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Use Google Maps to zoom in. 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4788024" y="6093296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100" dirty="0"/>
              <a:t>http://education.scholastic.co.uk/resources/215422</a:t>
            </a:r>
          </a:p>
        </p:txBody>
      </p:sp>
    </p:spTree>
    <p:extLst>
      <p:ext uri="{BB962C8B-B14F-4D97-AF65-F5344CB8AC3E}">
        <p14:creationId xmlns:p14="http://schemas.microsoft.com/office/powerpoint/2010/main" val="385097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upload.wikimedia.org/wikipedia/commons/thumb/4/4f/London_Eye_-_TQ04_26.jpg/220px-London_Eye_-_TQ04_2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0838" y="4149080"/>
            <a:ext cx="1892566" cy="2520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109" y="4734271"/>
            <a:ext cx="2123729" cy="2123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0251" y="50140"/>
            <a:ext cx="3293749" cy="2216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81" y="2191192"/>
            <a:ext cx="2821134" cy="187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18348" y="2275473"/>
            <a:ext cx="3525652" cy="2423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20253" y="2209221"/>
            <a:ext cx="2967616" cy="1854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80" y="0"/>
            <a:ext cx="3587924" cy="220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://www.winterson.com/pics2/updates13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7167" y="85842"/>
            <a:ext cx="2852864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13404" y="4699359"/>
            <a:ext cx="3530596" cy="2174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0" y="4095795"/>
            <a:ext cx="2190756" cy="1645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700808"/>
            <a:ext cx="288032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1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6372200" y="85842"/>
            <a:ext cx="288032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2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107504" y="5740898"/>
            <a:ext cx="288032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3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2195736" y="3573016"/>
            <a:ext cx="288032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4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5391958" y="2275473"/>
            <a:ext cx="288032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5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3771659" y="4149080"/>
            <a:ext cx="288032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6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8804814" y="2275473"/>
            <a:ext cx="288032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7</a:t>
            </a:r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8855968" y="4701408"/>
            <a:ext cx="288032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8</a:t>
            </a:r>
            <a:endParaRPr lang="en-GB" dirty="0"/>
          </a:p>
        </p:txBody>
      </p:sp>
      <p:sp>
        <p:nvSpPr>
          <p:cNvPr id="22" name="TextBox 21"/>
          <p:cNvSpPr txBox="1"/>
          <p:nvPr/>
        </p:nvSpPr>
        <p:spPr>
          <a:xfrm>
            <a:off x="3304872" y="6381328"/>
            <a:ext cx="288032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9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3228498" y="1821861"/>
            <a:ext cx="364406" cy="2769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10</a:t>
            </a:r>
            <a:endParaRPr lang="en-GB" sz="1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6949" y="6242828"/>
            <a:ext cx="1302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Nested hierarchies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67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2043" y="0"/>
            <a:ext cx="4978896" cy="1143000"/>
          </a:xfrm>
        </p:spPr>
        <p:txBody>
          <a:bodyPr/>
          <a:lstStyle/>
          <a:p>
            <a:r>
              <a:rPr lang="en-GB" dirty="0" smtClean="0"/>
              <a:t>Overlap maps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1544" y="4693586"/>
            <a:ext cx="5267325" cy="720080"/>
          </a:xfrm>
        </p:spPr>
        <p:txBody>
          <a:bodyPr/>
          <a:lstStyle/>
          <a:p>
            <a:pPr marL="119062" indent="0">
              <a:buNone/>
            </a:pPr>
            <a:r>
              <a:rPr lang="en-GB" sz="2800" dirty="0"/>
              <a:t>http://overlapmaps.com/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6261" y="94320"/>
            <a:ext cx="4227740" cy="45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4916261" y="5157192"/>
            <a:ext cx="3682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 smtClean="0"/>
              <a:t>http://mapfrappe.com/</a:t>
            </a:r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5422319" y="5805264"/>
            <a:ext cx="3215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9062" indent="0">
              <a:buNone/>
            </a:pPr>
            <a:r>
              <a:rPr lang="en-GB" dirty="0"/>
              <a:t>http://mapfight.appspot.com/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048" y="1196752"/>
            <a:ext cx="4505992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795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tatic02.mediaite.com/geekosystem/uploads/2010/10/true-size-of-afric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022" y="-8598"/>
            <a:ext cx="9137766" cy="6461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0301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Enquiry questions</a:t>
            </a:r>
            <a:endParaRPr lang="en-GB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2877945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What is this place like?</a:t>
            </a:r>
          </a:p>
          <a:p>
            <a:r>
              <a:rPr lang="en-GB" dirty="0" smtClean="0"/>
              <a:t>Why is it like it is?</a:t>
            </a:r>
          </a:p>
          <a:p>
            <a:r>
              <a:rPr lang="en-GB" dirty="0" smtClean="0"/>
              <a:t>How is it connected to other places?</a:t>
            </a:r>
          </a:p>
          <a:p>
            <a:r>
              <a:rPr lang="en-GB" dirty="0" smtClean="0"/>
              <a:t>How it is changing and why?</a:t>
            </a:r>
          </a:p>
          <a:p>
            <a:r>
              <a:rPr lang="en-GB" dirty="0" smtClean="0"/>
              <a:t>What does it feel like to be here?</a:t>
            </a:r>
          </a:p>
          <a:p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176420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8 way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254280"/>
            <a:ext cx="4860032" cy="6603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9512" y="332656"/>
            <a:ext cx="37444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FF00"/>
                </a:solidFill>
              </a:rPr>
              <a:t>8 Way thinking and geography </a:t>
            </a:r>
            <a:endParaRPr lang="en-GB" sz="3200" b="1" dirty="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496" y="6250086"/>
            <a:ext cx="6534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hlinkClick r:id="rId4"/>
              </a:rPr>
              <a:t>www.geography.org.uk/download/GA_Conf09LP8PPT.ppt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>
                <a:hlinkClick r:id="rId5"/>
              </a:rPr>
              <a:t>www.geography.org.uk/download/GA_Conf10White.ppt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0" y="4566027"/>
            <a:ext cx="457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GB" dirty="0" smtClean="0"/>
              <a:t>Derived from: </a:t>
            </a:r>
          </a:p>
          <a:p>
            <a:pPr eaLnBrk="1" hangingPunct="1">
              <a:defRPr/>
            </a:pPr>
            <a:r>
              <a:rPr lang="en-GB" dirty="0" smtClean="0"/>
              <a:t>Gardner’s Multiple Intelligence Theory (MI)</a:t>
            </a:r>
          </a:p>
          <a:p>
            <a:pPr eaLnBrk="1" hangingPunct="1">
              <a:defRPr/>
            </a:pPr>
            <a:r>
              <a:rPr lang="en-GB" dirty="0" smtClean="0"/>
              <a:t>Philosophy for Children (P4C)</a:t>
            </a:r>
          </a:p>
          <a:p>
            <a:pPr eaLnBrk="1" hangingPunct="1">
              <a:defRPr/>
            </a:pPr>
            <a:r>
              <a:rPr lang="en-GB" dirty="0" smtClean="0"/>
              <a:t>De </a:t>
            </a:r>
            <a:r>
              <a:rPr lang="en-GB" dirty="0" err="1" smtClean="0"/>
              <a:t>Bono’s</a:t>
            </a:r>
            <a:r>
              <a:rPr lang="en-GB" dirty="0" smtClean="0"/>
              <a:t> six ‘Thinking Hats’</a:t>
            </a:r>
          </a:p>
          <a:p>
            <a:pPr eaLnBrk="1" hangingPunct="1">
              <a:defRPr/>
            </a:pPr>
            <a:r>
              <a:rPr lang="en-GB" dirty="0" smtClean="0"/>
              <a:t>Thinking Skills</a:t>
            </a:r>
          </a:p>
          <a:p>
            <a:pPr eaLnBrk="1" hangingPunct="1">
              <a:defRPr/>
            </a:pPr>
            <a:endParaRPr lang="en-GB" dirty="0" smtClean="0"/>
          </a:p>
          <a:p>
            <a:pPr eaLnBrk="1" hangingPunct="1">
              <a:defRPr/>
            </a:pPr>
            <a:endParaRPr lang="en-GB" dirty="0" smtClean="0"/>
          </a:p>
        </p:txBody>
      </p:sp>
      <p:sp>
        <p:nvSpPr>
          <p:cNvPr id="8" name="Rectangle 7"/>
          <p:cNvSpPr/>
          <p:nvPr/>
        </p:nvSpPr>
        <p:spPr>
          <a:xfrm>
            <a:off x="0" y="155679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GB" dirty="0" smtClean="0"/>
              <a:t>Combining thinking skills scaffolding, </a:t>
            </a:r>
            <a:br>
              <a:rPr lang="en-GB" dirty="0" smtClean="0"/>
            </a:br>
            <a:r>
              <a:rPr lang="en-GB" dirty="0" smtClean="0"/>
              <a:t>P4C practices </a:t>
            </a:r>
            <a:br>
              <a:rPr lang="en-GB" dirty="0" smtClean="0"/>
            </a:br>
            <a:r>
              <a:rPr lang="en-GB" i="1" dirty="0" smtClean="0"/>
              <a:t>Logical/Mathematical</a:t>
            </a:r>
            <a:r>
              <a:rPr lang="en-GB" dirty="0" smtClean="0"/>
              <a:t> </a:t>
            </a:r>
          </a:p>
          <a:p>
            <a:pPr>
              <a:defRPr/>
            </a:pPr>
            <a:r>
              <a:rPr lang="en-GB" i="1" dirty="0" smtClean="0"/>
              <a:t>Verbal/Linguistic</a:t>
            </a:r>
            <a:r>
              <a:rPr lang="en-GB" dirty="0" smtClean="0"/>
              <a:t> </a:t>
            </a:r>
          </a:p>
          <a:p>
            <a:pPr>
              <a:defRPr/>
            </a:pPr>
            <a:r>
              <a:rPr lang="en-GB" i="1" dirty="0" smtClean="0"/>
              <a:t>Interpersonal</a:t>
            </a:r>
            <a:r>
              <a:rPr lang="en-GB" dirty="0" smtClean="0"/>
              <a:t> </a:t>
            </a:r>
          </a:p>
          <a:p>
            <a:pPr>
              <a:defRPr/>
            </a:pPr>
            <a:r>
              <a:rPr lang="en-GB" i="1" dirty="0" smtClean="0"/>
              <a:t>Intrapersonal</a:t>
            </a:r>
            <a:r>
              <a:rPr lang="en-GB" dirty="0" smtClean="0"/>
              <a:t> </a:t>
            </a:r>
          </a:p>
          <a:p>
            <a:pPr>
              <a:defRPr/>
            </a:pPr>
            <a:r>
              <a:rPr lang="en-GB" i="1" dirty="0" smtClean="0"/>
              <a:t>Naturalistic</a:t>
            </a:r>
            <a:r>
              <a:rPr lang="en-GB" dirty="0" smtClean="0"/>
              <a:t> </a:t>
            </a:r>
          </a:p>
          <a:p>
            <a:pPr>
              <a:defRPr/>
            </a:pPr>
            <a:r>
              <a:rPr lang="en-GB" i="1" dirty="0" smtClean="0"/>
              <a:t>Body/Physical</a:t>
            </a:r>
            <a:r>
              <a:rPr lang="en-GB" dirty="0" smtClean="0"/>
              <a:t> </a:t>
            </a:r>
          </a:p>
          <a:p>
            <a:pPr>
              <a:defRPr/>
            </a:pPr>
            <a:r>
              <a:rPr lang="en-GB" i="1" dirty="0" smtClean="0"/>
              <a:t>Musical</a:t>
            </a:r>
            <a:r>
              <a:rPr lang="en-GB" dirty="0" smtClean="0"/>
              <a:t> </a:t>
            </a:r>
          </a:p>
          <a:p>
            <a:pPr>
              <a:defRPr/>
            </a:pPr>
            <a:r>
              <a:rPr lang="en-GB" i="1" dirty="0" smtClean="0"/>
              <a:t>Visual/Spatial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651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088" y="0"/>
            <a:ext cx="8686800" cy="609256"/>
          </a:xfrm>
        </p:spPr>
        <p:txBody>
          <a:bodyPr>
            <a:noAutofit/>
          </a:bodyPr>
          <a:lstStyle/>
          <a:p>
            <a:r>
              <a:rPr lang="en-GB" sz="2800" dirty="0" smtClean="0"/>
              <a:t>Fieldwork tools to encourage observation and enquiry</a:t>
            </a:r>
            <a:endParaRPr lang="en-GB" sz="2800" dirty="0"/>
          </a:p>
        </p:txBody>
      </p:sp>
      <p:pic>
        <p:nvPicPr>
          <p:cNvPr id="4" name="Picture 3" descr="C:\Users\anthony.barlow\AppData\Local\Microsoft\Windows\Temporary Internet Files\Content.Outlook\ZT205KHQ\blackpool then and n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4545" y="548680"/>
            <a:ext cx="11241551" cy="630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c2.staticflickr.com/8/7075/7137490527_92f01c56b9_z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413936">
            <a:off x="8135243" y="4680213"/>
            <a:ext cx="1828919" cy="224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93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arm8.staticflickr.com/7007/6680449557_d0983f5ae8_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1" name="Group 20"/>
          <p:cNvGrpSpPr/>
          <p:nvPr/>
        </p:nvGrpSpPr>
        <p:grpSpPr>
          <a:xfrm>
            <a:off x="2555776" y="3933056"/>
            <a:ext cx="4338393" cy="1152128"/>
            <a:chOff x="2609871" y="3789040"/>
            <a:chExt cx="4338393" cy="1152128"/>
          </a:xfrm>
        </p:grpSpPr>
        <p:sp>
          <p:nvSpPr>
            <p:cNvPr id="5" name="Oval 4"/>
            <p:cNvSpPr/>
            <p:nvPr/>
          </p:nvSpPr>
          <p:spPr>
            <a:xfrm>
              <a:off x="2987824" y="3789040"/>
              <a:ext cx="3490155" cy="1152128"/>
            </a:xfrm>
            <a:prstGeom prst="ellipse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dirty="0"/>
            </a:p>
          </p:txBody>
        </p:sp>
        <p:sp>
          <p:nvSpPr>
            <p:cNvPr id="22534" name="TextBox 5"/>
            <p:cNvSpPr txBox="1">
              <a:spLocks noChangeArrowheads="1"/>
            </p:cNvSpPr>
            <p:nvPr/>
          </p:nvSpPr>
          <p:spPr bwMode="auto">
            <a:xfrm>
              <a:off x="2609871" y="3833172"/>
              <a:ext cx="4338393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sz="1600" dirty="0">
                  <a:solidFill>
                    <a:srgbClr val="00B050"/>
                  </a:solidFill>
                  <a:latin typeface="Comic Sans MS" pitchFamily="66" charset="0"/>
                </a:rPr>
                <a:t>Past</a:t>
              </a:r>
            </a:p>
            <a:p>
              <a:pPr algn="ctr" eaLnBrk="1" hangingPunct="1"/>
              <a:r>
                <a:rPr lang="en-GB" b="1" u="sng" dirty="0" smtClean="0">
                  <a:solidFill>
                    <a:schemeClr val="accent3">
                      <a:lumMod val="75000"/>
                    </a:schemeClr>
                  </a:solidFill>
                  <a:latin typeface="Comic Sans MS" pitchFamily="66" charset="0"/>
                </a:rPr>
                <a:t>8 ways thinking: Olympic Site</a:t>
              </a:r>
              <a:endParaRPr lang="en-GB" b="1" u="sng" dirty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endParaRPr>
            </a:p>
            <a:p>
              <a:pPr algn="ctr" eaLnBrk="1" hangingPunct="1"/>
              <a:r>
                <a:rPr lang="en-GB" sz="1600" dirty="0" smtClean="0">
                  <a:solidFill>
                    <a:schemeClr val="accent4">
                      <a:lumMod val="50000"/>
                    </a:schemeClr>
                  </a:solidFill>
                  <a:latin typeface="Comic Sans MS" pitchFamily="66" charset="0"/>
                </a:rPr>
                <a:t>Present</a:t>
              </a:r>
            </a:p>
            <a:p>
              <a:pPr algn="ctr" eaLnBrk="1" hangingPunct="1"/>
              <a:r>
                <a:rPr lang="en-GB" sz="1600" dirty="0" smtClean="0">
                  <a:solidFill>
                    <a:srgbClr val="FF0000"/>
                  </a:solidFill>
                  <a:latin typeface="Comic Sans MS" pitchFamily="66" charset="0"/>
                </a:rPr>
                <a:t>Future?</a:t>
              </a:r>
              <a:endParaRPr lang="en-GB" sz="16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0" y="620688"/>
            <a:ext cx="2143125" cy="1000696"/>
          </a:xfrm>
          <a:prstGeom prst="round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  <a:latin typeface="Comic Sans MS" pitchFamily="66" charset="0"/>
              </a:rPr>
              <a:t>People</a:t>
            </a:r>
            <a:r>
              <a:rPr lang="en-GB" sz="1600" dirty="0" smtClean="0">
                <a:solidFill>
                  <a:schemeClr val="tx1"/>
                </a:solidFill>
                <a:latin typeface="Comic Sans MS" pitchFamily="66" charset="0"/>
              </a:rPr>
              <a:t>: Who lives/lived here? What is there for children? </a:t>
            </a:r>
            <a:r>
              <a:rPr lang="en-GB" sz="1600" dirty="0" smtClean="0">
                <a:solidFill>
                  <a:schemeClr val="tx1"/>
                </a:solidFill>
              </a:rPr>
              <a:t> </a:t>
            </a:r>
            <a:endParaRPr lang="en-GB" sz="16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0" y="3789040"/>
            <a:ext cx="2428875" cy="997273"/>
          </a:xfrm>
          <a:prstGeom prst="round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solidFill>
                  <a:schemeClr val="tx1"/>
                </a:solidFill>
                <a:latin typeface="Comic Sans MS" pitchFamily="66" charset="0"/>
              </a:rPr>
              <a:t>Numbers: How many </a:t>
            </a:r>
            <a:r>
              <a:rPr lang="en-GB" sz="1400" b="1" dirty="0" smtClean="0">
                <a:solidFill>
                  <a:schemeClr val="tx1"/>
                </a:solidFill>
                <a:latin typeface="Comic Sans MS" pitchFamily="66" charset="0"/>
              </a:rPr>
              <a:t>CCTV cameras, fence-posts, bridges</a:t>
            </a:r>
            <a:r>
              <a:rPr lang="en-GB" sz="1400" b="1" dirty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en-GB" sz="1400" b="1" dirty="0" smtClean="0">
                <a:solidFill>
                  <a:schemeClr val="tx1"/>
                </a:solidFill>
                <a:latin typeface="Comic Sans MS" pitchFamily="66" charset="0"/>
              </a:rPr>
              <a:t>arches, costs involved! </a:t>
            </a:r>
            <a:endParaRPr lang="en-GB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0" y="5857875"/>
            <a:ext cx="2428875" cy="1000125"/>
          </a:xfrm>
          <a:prstGeom prst="round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  <a:latin typeface="Comic Sans MS" pitchFamily="66" charset="0"/>
              </a:rPr>
              <a:t>Words: </a:t>
            </a:r>
            <a:r>
              <a:rPr lang="en-GB" sz="1600" dirty="0" smtClean="0">
                <a:solidFill>
                  <a:schemeClr val="tx1"/>
                </a:solidFill>
                <a:latin typeface="Comic Sans MS" pitchFamily="66" charset="0"/>
              </a:rPr>
              <a:t>East London accent, foreign visitors, place names. </a:t>
            </a:r>
            <a:endParaRPr lang="en-GB" sz="16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55776" y="5661248"/>
            <a:ext cx="2357437" cy="785812"/>
          </a:xfrm>
          <a:prstGeom prst="round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>
              <a:solidFill>
                <a:schemeClr val="tx1"/>
              </a:solidFill>
              <a:latin typeface="Comic Sans MS" pitchFamily="66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dirty="0">
                <a:solidFill>
                  <a:schemeClr val="tx1"/>
                </a:solidFill>
                <a:latin typeface="Comic Sans MS" pitchFamily="66" charset="0"/>
              </a:rPr>
              <a:t>Nature: Wild life, pollution and </a:t>
            </a:r>
            <a:r>
              <a:rPr lang="en-GB" sz="1800" dirty="0" smtClean="0">
                <a:solidFill>
                  <a:schemeClr val="tx1"/>
                </a:solidFill>
                <a:latin typeface="Comic Sans MS" pitchFamily="66" charset="0"/>
              </a:rPr>
              <a:t>food growing, fishing.</a:t>
            </a:r>
            <a:endParaRPr lang="en-GB" sz="1800" dirty="0">
              <a:solidFill>
                <a:schemeClr val="tx1"/>
              </a:solidFill>
              <a:latin typeface="Comic Sans MS" pitchFamily="66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/>
          </a:p>
        </p:txBody>
      </p:sp>
      <p:sp>
        <p:nvSpPr>
          <p:cNvPr id="11" name="Rounded Rectangle 10"/>
          <p:cNvSpPr/>
          <p:nvPr/>
        </p:nvSpPr>
        <p:spPr>
          <a:xfrm>
            <a:off x="6286500" y="1000125"/>
            <a:ext cx="1813892" cy="1060724"/>
          </a:xfrm>
          <a:prstGeom prst="round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solidFill>
                  <a:schemeClr val="tx1"/>
                </a:solidFill>
                <a:latin typeface="Comic Sans MS" pitchFamily="66" charset="0"/>
              </a:rPr>
              <a:t>Sights: Types of </a:t>
            </a:r>
            <a:r>
              <a:rPr lang="en-GB" sz="1400" b="1" dirty="0" smtClean="0">
                <a:solidFill>
                  <a:schemeClr val="tx1"/>
                </a:solidFill>
                <a:latin typeface="Comic Sans MS" pitchFamily="66" charset="0"/>
              </a:rPr>
              <a:t>buildings, boats</a:t>
            </a:r>
            <a:r>
              <a:rPr lang="en-GB" sz="1400" b="1" dirty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en-GB" sz="1400" b="1" dirty="0" smtClean="0">
                <a:solidFill>
                  <a:schemeClr val="tx1"/>
                </a:solidFill>
                <a:latin typeface="Comic Sans MS" pitchFamily="66" charset="0"/>
              </a:rPr>
              <a:t>bridges, roads </a:t>
            </a:r>
            <a:r>
              <a:rPr lang="en-GB" sz="1400" b="1" dirty="0">
                <a:solidFill>
                  <a:schemeClr val="tx1"/>
                </a:solidFill>
                <a:latin typeface="Comic Sans MS" pitchFamily="66" charset="0"/>
              </a:rPr>
              <a:t>and wildlife.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707904" y="0"/>
            <a:ext cx="2714625" cy="785812"/>
          </a:xfrm>
          <a:prstGeom prst="round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  <a:latin typeface="Comic Sans MS" pitchFamily="66" charset="0"/>
              </a:rPr>
              <a:t>Actions: </a:t>
            </a:r>
            <a:r>
              <a:rPr lang="en-GB" sz="1600" dirty="0" smtClean="0">
                <a:solidFill>
                  <a:schemeClr val="tx1"/>
                </a:solidFill>
                <a:latin typeface="Comic Sans MS" pitchFamily="66" charset="0"/>
              </a:rPr>
              <a:t>Changing places, tourism</a:t>
            </a:r>
            <a:r>
              <a:rPr lang="en-GB" sz="1600" dirty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en-GB" sz="1600" dirty="0" smtClean="0">
                <a:solidFill>
                  <a:schemeClr val="tx1"/>
                </a:solidFill>
                <a:latin typeface="Comic Sans MS" pitchFamily="66" charset="0"/>
              </a:rPr>
              <a:t>international journeys, 2012, recycling</a:t>
            </a:r>
            <a:r>
              <a:rPr lang="en-GB" sz="1600" dirty="0">
                <a:solidFill>
                  <a:schemeClr val="tx1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08304" y="2924944"/>
            <a:ext cx="1673869" cy="928687"/>
          </a:xfrm>
          <a:prstGeom prst="round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 smtClean="0">
                <a:solidFill>
                  <a:schemeClr val="tx1"/>
                </a:solidFill>
                <a:latin typeface="Comic Sans MS" pitchFamily="66" charset="0"/>
              </a:rPr>
              <a:t>Feelings: Excitement, winning, change is good?</a:t>
            </a:r>
            <a:endParaRPr lang="en-GB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732240" y="5085184"/>
            <a:ext cx="1872207" cy="864096"/>
          </a:xfrm>
          <a:prstGeom prst="round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solidFill>
                  <a:schemeClr val="tx1"/>
                </a:solidFill>
                <a:latin typeface="Comic Sans MS" pitchFamily="66" charset="0"/>
              </a:rPr>
              <a:t>Sounds: Industrial, </a:t>
            </a:r>
            <a:r>
              <a:rPr lang="en-GB" sz="1400" b="1" dirty="0" smtClean="0">
                <a:solidFill>
                  <a:schemeClr val="tx1"/>
                </a:solidFill>
                <a:latin typeface="Comic Sans MS" pitchFamily="66" charset="0"/>
              </a:rPr>
              <a:t>transport/travel, wildlife, people.</a:t>
            </a:r>
            <a:endParaRPr lang="en-GB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0" y="0"/>
            <a:ext cx="1500188" cy="428625"/>
          </a:xfrm>
          <a:prstGeom prst="round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dirty="0">
                <a:solidFill>
                  <a:schemeClr val="tx1"/>
                </a:solidFill>
                <a:latin typeface="Comic Sans MS" pitchFamily="66" charset="0"/>
                <a:hlinkClick r:id="" action="ppaction://noaction"/>
              </a:rPr>
              <a:t>Geography</a:t>
            </a:r>
            <a:endParaRPr lang="en-GB" sz="18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7020272" y="0"/>
            <a:ext cx="1500188" cy="428625"/>
          </a:xfrm>
          <a:prstGeom prst="round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dirty="0">
                <a:solidFill>
                  <a:schemeClr val="tx1"/>
                </a:solidFill>
                <a:latin typeface="Comic Sans MS" pitchFamily="66" charset="0"/>
                <a:hlinkClick r:id="" action="ppaction://noaction"/>
              </a:rPr>
              <a:t>History</a:t>
            </a:r>
            <a:endParaRPr lang="en-GB" sz="18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54321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Today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856984" cy="532859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b="1" dirty="0" smtClean="0"/>
              <a:t>What </a:t>
            </a:r>
            <a:r>
              <a:rPr lang="en-GB" b="1" dirty="0"/>
              <a:t>does the new Geography Curriculum</a:t>
            </a:r>
          </a:p>
          <a:p>
            <a:pPr marL="0" indent="0">
              <a:buNone/>
            </a:pPr>
            <a:r>
              <a:rPr lang="en-GB" b="1" dirty="0"/>
              <a:t>Look like in practice ?(Stephen Ellis)</a:t>
            </a:r>
          </a:p>
          <a:p>
            <a:pPr marL="0" indent="0">
              <a:buNone/>
            </a:pPr>
            <a:endParaRPr lang="en-GB" b="1" dirty="0" smtClean="0"/>
          </a:p>
          <a:p>
            <a:pPr marL="0" indent="0">
              <a:buNone/>
            </a:pPr>
            <a:r>
              <a:rPr lang="en-GB" b="1" dirty="0" smtClean="0"/>
              <a:t>Resourcing </a:t>
            </a:r>
            <a:r>
              <a:rPr lang="en-GB" b="1" dirty="0"/>
              <a:t>the Geography Curriculum</a:t>
            </a:r>
          </a:p>
          <a:p>
            <a:pPr marL="0" indent="0">
              <a:buNone/>
            </a:pPr>
            <a:r>
              <a:rPr lang="en-GB" b="1" dirty="0"/>
              <a:t>(Anthony Barlow)</a:t>
            </a:r>
          </a:p>
          <a:p>
            <a:pPr marL="0" indent="0">
              <a:buNone/>
            </a:pPr>
            <a:endParaRPr lang="en-GB" b="1" dirty="0" smtClean="0"/>
          </a:p>
          <a:p>
            <a:pPr marL="0" indent="0">
              <a:buNone/>
            </a:pPr>
            <a:r>
              <a:rPr lang="en-GB" b="1" dirty="0" smtClean="0"/>
              <a:t>Sharing </a:t>
            </a:r>
            <a:r>
              <a:rPr lang="en-GB" b="1" dirty="0"/>
              <a:t>each other’s success (please bring</a:t>
            </a:r>
          </a:p>
          <a:p>
            <a:pPr marL="0" indent="0">
              <a:buNone/>
            </a:pPr>
            <a:r>
              <a:rPr lang="en-GB" b="1" dirty="0"/>
              <a:t>along an idea that has gone well)</a:t>
            </a:r>
          </a:p>
          <a:p>
            <a:endParaRPr lang="en-GB" b="1" dirty="0"/>
          </a:p>
          <a:p>
            <a:pPr marL="0" indent="0">
              <a:buNone/>
            </a:pPr>
            <a:r>
              <a:rPr lang="en-GB" b="1" dirty="0" smtClean="0"/>
              <a:t>Planning </a:t>
            </a:r>
            <a:r>
              <a:rPr lang="en-GB" b="1" dirty="0"/>
              <a:t>for our first Geography Challenge</a:t>
            </a:r>
          </a:p>
          <a:p>
            <a:pPr marL="0" indent="0">
              <a:buNone/>
            </a:pPr>
            <a:r>
              <a:rPr lang="en-GB" b="1" dirty="0"/>
              <a:t>on the 25th June, 12.30-2.30pm at</a:t>
            </a:r>
          </a:p>
          <a:p>
            <a:pPr marL="0" indent="0">
              <a:buNone/>
            </a:pPr>
            <a:r>
              <a:rPr lang="en-GB" b="1" dirty="0"/>
              <a:t>Roehampton University.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88628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1252728"/>
          </a:xfrm>
        </p:spPr>
        <p:txBody>
          <a:bodyPr>
            <a:normAutofit/>
          </a:bodyPr>
          <a:lstStyle/>
          <a:p>
            <a:r>
              <a:rPr lang="en-GB" sz="4000" dirty="0" smtClean="0"/>
              <a:t>What is our local area like?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416" y="3176972"/>
            <a:ext cx="9086584" cy="3402170"/>
          </a:xfrm>
        </p:spPr>
        <p:txBody>
          <a:bodyPr>
            <a:normAutofit fontScale="92500" lnSpcReduction="20000"/>
          </a:bodyPr>
          <a:lstStyle/>
          <a:p>
            <a:pPr marL="118872" indent="0">
              <a:buNone/>
            </a:pPr>
            <a:r>
              <a:rPr lang="en-GB" dirty="0" smtClean="0"/>
              <a:t>We live in a very green city - </a:t>
            </a:r>
            <a:r>
              <a:rPr lang="en-US" b="1" dirty="0"/>
              <a:t>Two thirds </a:t>
            </a:r>
            <a:r>
              <a:rPr lang="en-US" dirty="0"/>
              <a:t>of London’s land area is occupied by green spaces and </a:t>
            </a:r>
            <a:r>
              <a:rPr lang="en-US" dirty="0" smtClean="0"/>
              <a:t>water.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Of </a:t>
            </a:r>
            <a:r>
              <a:rPr lang="en-US" dirty="0"/>
              <a:t>this about </a:t>
            </a:r>
            <a:r>
              <a:rPr lang="en-US" b="1" dirty="0"/>
              <a:t>a third </a:t>
            </a:r>
            <a:r>
              <a:rPr lang="en-US" dirty="0"/>
              <a:t>is private gardens,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a </a:t>
            </a:r>
            <a:r>
              <a:rPr lang="en-US" b="1" dirty="0"/>
              <a:t>third </a:t>
            </a:r>
            <a:r>
              <a:rPr lang="en-US" dirty="0"/>
              <a:t>parks or in sports use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and </a:t>
            </a:r>
            <a:r>
              <a:rPr lang="en-US" b="1" dirty="0"/>
              <a:t>a third </a:t>
            </a:r>
            <a:r>
              <a:rPr lang="en-US" dirty="0"/>
              <a:t>includes London’s natural landscape features: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woodlands</a:t>
            </a:r>
            <a:r>
              <a:rPr lang="en-US" dirty="0"/>
              <a:t>, historic parklands, remnant grazing marsh, river valleys and </a:t>
            </a:r>
            <a:r>
              <a:rPr lang="en-US" dirty="0" err="1"/>
              <a:t>downland</a:t>
            </a:r>
            <a:r>
              <a:rPr lang="en-US" dirty="0"/>
              <a:t>.</a:t>
            </a:r>
          </a:p>
          <a:p>
            <a:pPr marL="118872" indent="0">
              <a:buNone/>
            </a:pPr>
            <a:endParaRPr lang="en-GB" dirty="0"/>
          </a:p>
        </p:txBody>
      </p:sp>
      <p:grpSp>
        <p:nvGrpSpPr>
          <p:cNvPr id="4" name="Group 8"/>
          <p:cNvGrpSpPr/>
          <p:nvPr/>
        </p:nvGrpSpPr>
        <p:grpSpPr>
          <a:xfrm>
            <a:off x="5875656" y="-99392"/>
            <a:ext cx="3304856" cy="3347536"/>
            <a:chOff x="5675170" y="-25615"/>
            <a:chExt cx="3304856" cy="3347536"/>
          </a:xfrm>
        </p:grpSpPr>
        <p:sp>
          <p:nvSpPr>
            <p:cNvPr id="5" name="Pie 4"/>
            <p:cNvSpPr/>
            <p:nvPr/>
          </p:nvSpPr>
          <p:spPr>
            <a:xfrm rot="13719677">
              <a:off x="5844581" y="49833"/>
              <a:ext cx="3054674" cy="3089466"/>
            </a:xfrm>
            <a:prstGeom prst="pie">
              <a:avLst>
                <a:gd name="adj1" fmla="val 0"/>
                <a:gd name="adj2" fmla="val 7970824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6" name="Pie 5"/>
            <p:cNvSpPr/>
            <p:nvPr/>
          </p:nvSpPr>
          <p:spPr>
            <a:xfrm rot="5096914">
              <a:off x="5775670" y="117565"/>
              <a:ext cx="3240360" cy="3168352"/>
            </a:xfrm>
            <a:prstGeom prst="pie">
              <a:avLst>
                <a:gd name="adj1" fmla="val 3745643"/>
                <a:gd name="adj2" fmla="val 8722868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7" name="Pie 6"/>
            <p:cNvSpPr/>
            <p:nvPr/>
          </p:nvSpPr>
          <p:spPr>
            <a:xfrm rot="18839096">
              <a:off x="5720892" y="10389"/>
              <a:ext cx="3240360" cy="3168352"/>
            </a:xfrm>
            <a:prstGeom prst="pie">
              <a:avLst>
                <a:gd name="adj1" fmla="val 2924952"/>
                <a:gd name="adj2" fmla="val 7488691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8" name="Pie 7"/>
            <p:cNvSpPr/>
            <p:nvPr/>
          </p:nvSpPr>
          <p:spPr>
            <a:xfrm>
              <a:off x="5675170" y="10390"/>
              <a:ext cx="3240360" cy="3168352"/>
            </a:xfrm>
            <a:prstGeom prst="pie">
              <a:avLst>
                <a:gd name="adj1" fmla="val 4263569"/>
                <a:gd name="adj2" fmla="val 8457105"/>
              </a:avLst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cxnSp>
        <p:nvCxnSpPr>
          <p:cNvPr id="10" name="Straight Arrow Connector 9"/>
          <p:cNvCxnSpPr/>
          <p:nvPr/>
        </p:nvCxnSpPr>
        <p:spPr>
          <a:xfrm flipV="1">
            <a:off x="5796136" y="2492896"/>
            <a:ext cx="864096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5796136" y="1988840"/>
            <a:ext cx="288032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5868144" y="2924944"/>
            <a:ext cx="237626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660392" y="638145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400" u="sng" dirty="0">
                <a:hlinkClick r:id="rId2"/>
              </a:rPr>
              <a:t>http://www.youtube.com/watch?v=qfLN5XqkStM</a:t>
            </a:r>
            <a:endParaRPr lang="en-GB" sz="1400" dirty="0"/>
          </a:p>
        </p:txBody>
      </p:sp>
      <p:sp>
        <p:nvSpPr>
          <p:cNvPr id="13" name="Rectangle 12"/>
          <p:cNvSpPr/>
          <p:nvPr/>
        </p:nvSpPr>
        <p:spPr>
          <a:xfrm>
            <a:off x="395536" y="6634136"/>
            <a:ext cx="741682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700" dirty="0"/>
              <a:t>http://www.buzzfeed.com/richardhjames/34-maps-showing-how-green-london-actually-is#zb70uh</a:t>
            </a:r>
          </a:p>
        </p:txBody>
      </p:sp>
    </p:spTree>
    <p:extLst>
      <p:ext uri="{BB962C8B-B14F-4D97-AF65-F5344CB8AC3E}">
        <p14:creationId xmlns:p14="http://schemas.microsoft.com/office/powerpoint/2010/main" val="43034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-27384"/>
            <a:ext cx="9108504" cy="67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-10232" y="-56"/>
            <a:ext cx="5036392" cy="6885384"/>
            <a:chOff x="683568" y="-27384"/>
            <a:chExt cx="5036392" cy="6885384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-27384"/>
              <a:ext cx="1872208" cy="6864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 rotWithShape="1">
            <a:blip r:embed="rId4"/>
            <a:srcRect/>
            <a:stretch/>
          </p:blipFill>
          <p:spPr bwMode="auto">
            <a:xfrm>
              <a:off x="2579735" y="0"/>
              <a:ext cx="3140225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6"/>
          <p:cNvSpPr/>
          <p:nvPr/>
        </p:nvSpPr>
        <p:spPr>
          <a:xfrm>
            <a:off x="1475656" y="6626371"/>
            <a:ext cx="96845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/>
              <a:t>http://www.theguardian.com/cities/gallery/2014/apr/21/london-historic-skylines-in-pictures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36296" y="4992241"/>
            <a:ext cx="2124407" cy="1612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616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09256"/>
          </a:xfrm>
        </p:spPr>
        <p:txBody>
          <a:bodyPr>
            <a:normAutofit/>
          </a:bodyPr>
          <a:lstStyle/>
          <a:p>
            <a:r>
              <a:rPr lang="en-GB" sz="3200" dirty="0" smtClean="0"/>
              <a:t>Local </a:t>
            </a:r>
            <a:r>
              <a:rPr lang="en-GB" sz="3200" dirty="0"/>
              <a:t>R</a:t>
            </a:r>
            <a:r>
              <a:rPr lang="en-GB" sz="3200" dirty="0" smtClean="0"/>
              <a:t>egional Global</a:t>
            </a:r>
            <a:endParaRPr lang="en-GB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676456" cy="644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26266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therrc.co.uk/casemaps/images/gla/GLA_Bas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48" y="0"/>
            <a:ext cx="8244408" cy="677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5307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42" y="2328"/>
            <a:ext cx="6914249" cy="1252728"/>
          </a:xfrm>
        </p:spPr>
        <p:txBody>
          <a:bodyPr/>
          <a:lstStyle/>
          <a:p>
            <a:r>
              <a:rPr lang="en-GB" dirty="0" smtClean="0"/>
              <a:t>A- Z of…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1960" y="-819472"/>
            <a:ext cx="4289614" cy="501888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60648"/>
            <a:ext cx="3201789" cy="393305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6016" y="3933056"/>
            <a:ext cx="2999529" cy="181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509473">
            <a:off x="5892048" y="5416319"/>
            <a:ext cx="3451895" cy="1167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75688">
            <a:off x="1999303" y="3377672"/>
            <a:ext cx="2468842" cy="2935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18039">
            <a:off x="-50111" y="3928270"/>
            <a:ext cx="2035282" cy="284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2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355976" y="4077072"/>
            <a:ext cx="336334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800" u="sng" dirty="0">
                <a:hlinkClick r:id="rId2"/>
              </a:rPr>
              <a:t>https://</a:t>
            </a:r>
            <a:r>
              <a:rPr lang="en-GB" sz="1800" u="sng" dirty="0" smtClean="0">
                <a:hlinkClick r:id="rId2"/>
              </a:rPr>
              <a:t>www.youtube.com/watch?v=bqPY6RsY9Dg</a:t>
            </a:r>
            <a:r>
              <a:rPr lang="en-GB" sz="1800" u="sng" dirty="0" smtClean="0"/>
              <a:t> </a:t>
            </a:r>
            <a:br>
              <a:rPr lang="en-GB" sz="1800" u="sng" dirty="0" smtClean="0"/>
            </a:br>
            <a:r>
              <a:rPr lang="en-GB" sz="1800" u="sng" dirty="0" err="1" smtClean="0"/>
              <a:t>Charney</a:t>
            </a:r>
            <a:r>
              <a:rPr lang="en-GB" sz="1800" u="sng" dirty="0" smtClean="0"/>
              <a:t> Bassett</a:t>
            </a:r>
            <a:endParaRPr lang="en-GB" sz="1600" u="sng" dirty="0" smtClean="0"/>
          </a:p>
        </p:txBody>
      </p:sp>
      <p:pic>
        <p:nvPicPr>
          <p:cNvPr id="71682" name="Picture 2" descr="http://sivers.org/images/touch-all-senses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81" y="1453980"/>
            <a:ext cx="3333750" cy="3286126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523864" y="1453980"/>
            <a:ext cx="562013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“Intrinsically linked to </a:t>
            </a:r>
            <a:r>
              <a:rPr lang="en-GB" dirty="0" smtClean="0">
                <a:solidFill>
                  <a:srgbClr val="FF0000"/>
                </a:solidFill>
              </a:rPr>
              <a:t>sensory </a:t>
            </a:r>
            <a:r>
              <a:rPr lang="en-US" dirty="0" smtClean="0">
                <a:solidFill>
                  <a:srgbClr val="FF0000"/>
                </a:solidFill>
              </a:rPr>
              <a:t>experience </a:t>
            </a:r>
            <a:r>
              <a:rPr lang="en-US" dirty="0">
                <a:solidFill>
                  <a:srgbClr val="FF0000"/>
                </a:solidFill>
              </a:rPr>
              <a:t>is emotion… Children </a:t>
            </a:r>
            <a:r>
              <a:rPr lang="en-US" dirty="0" smtClean="0">
                <a:solidFill>
                  <a:srgbClr val="FF0000"/>
                </a:solidFill>
              </a:rPr>
              <a:t>need to </a:t>
            </a:r>
            <a:r>
              <a:rPr lang="en-US" dirty="0">
                <a:solidFill>
                  <a:srgbClr val="FF0000"/>
                </a:solidFill>
              </a:rPr>
              <a:t>have experiences which </a:t>
            </a:r>
            <a:r>
              <a:rPr lang="en-US" dirty="0" smtClean="0">
                <a:solidFill>
                  <a:srgbClr val="FF0000"/>
                </a:solidFill>
              </a:rPr>
              <a:t>heighten emotions </a:t>
            </a:r>
            <a:r>
              <a:rPr lang="en-US" dirty="0">
                <a:solidFill>
                  <a:srgbClr val="FF0000"/>
                </a:solidFill>
              </a:rPr>
              <a:t>such as </a:t>
            </a:r>
            <a:r>
              <a:rPr lang="en-US" dirty="0">
                <a:solidFill>
                  <a:schemeClr val="accent4"/>
                </a:solidFill>
              </a:rPr>
              <a:t>wonder, joy and</a:t>
            </a:r>
          </a:p>
          <a:p>
            <a:r>
              <a:rPr lang="en-US" dirty="0">
                <a:solidFill>
                  <a:schemeClr val="accent4"/>
                </a:solidFill>
              </a:rPr>
              <a:t>excitement</a:t>
            </a:r>
            <a:r>
              <a:rPr lang="en-US" dirty="0">
                <a:solidFill>
                  <a:srgbClr val="FF0000"/>
                </a:solidFill>
              </a:rPr>
              <a:t>, and children need </a:t>
            </a:r>
            <a:r>
              <a:rPr lang="en-US" dirty="0" smtClean="0">
                <a:solidFill>
                  <a:srgbClr val="FF0000"/>
                </a:solidFill>
              </a:rPr>
              <a:t>adults who </a:t>
            </a:r>
            <a:r>
              <a:rPr lang="en-US" dirty="0">
                <a:solidFill>
                  <a:srgbClr val="FF0000"/>
                </a:solidFill>
              </a:rPr>
              <a:t>will use the natural resources </a:t>
            </a:r>
            <a:r>
              <a:rPr lang="en-US" dirty="0" smtClean="0">
                <a:solidFill>
                  <a:srgbClr val="FF0000"/>
                </a:solidFill>
              </a:rPr>
              <a:t>to bring </a:t>
            </a:r>
            <a:r>
              <a:rPr lang="en-US" dirty="0">
                <a:solidFill>
                  <a:srgbClr val="FF0000"/>
                </a:solidFill>
              </a:rPr>
              <a:t>out and develop these emotions.”</a:t>
            </a:r>
          </a:p>
          <a:p>
            <a:r>
              <a:rPr lang="en-US" sz="1400" dirty="0"/>
              <a:t>Outdoor Play in the Early </a:t>
            </a:r>
            <a:r>
              <a:rPr lang="en-US" sz="1400" dirty="0" smtClean="0"/>
              <a:t>Years </a:t>
            </a:r>
            <a:r>
              <a:rPr lang="en-GB" sz="1400" dirty="0" smtClean="0"/>
              <a:t>Management </a:t>
            </a:r>
            <a:r>
              <a:rPr lang="en-GB" sz="1400" dirty="0"/>
              <a:t>and Innovation – Helen </a:t>
            </a:r>
            <a:r>
              <a:rPr lang="en-GB" sz="1400" dirty="0" err="1"/>
              <a:t>Bilton</a:t>
            </a:r>
            <a:endParaRPr lang="en-GB" sz="1400" dirty="0"/>
          </a:p>
        </p:txBody>
      </p:sp>
      <p:sp>
        <p:nvSpPr>
          <p:cNvPr id="8" name="Rectangle 7"/>
          <p:cNvSpPr/>
          <p:nvPr/>
        </p:nvSpPr>
        <p:spPr>
          <a:xfrm>
            <a:off x="323528" y="260648"/>
            <a:ext cx="6192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Building on the EYFS</a:t>
            </a:r>
          </a:p>
          <a:p>
            <a:r>
              <a:rPr lang="en-GB" sz="2400" i="1" dirty="0" smtClean="0">
                <a:solidFill>
                  <a:srgbClr val="FF0000"/>
                </a:solidFill>
              </a:rPr>
              <a:t>Developing a “Sense</a:t>
            </a:r>
            <a:r>
              <a:rPr lang="en-GB" sz="2400" i="1" dirty="0">
                <a:solidFill>
                  <a:srgbClr val="FF0000"/>
                </a:solidFill>
              </a:rPr>
              <a:t>” of place</a:t>
            </a:r>
            <a:endParaRPr lang="en-GB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69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725144"/>
            <a:ext cx="9144000" cy="18448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 smtClean="0"/>
              <a:t>The teacher has found a </a:t>
            </a:r>
            <a:r>
              <a:rPr lang="en-US" sz="1600" dirty="0"/>
              <a:t>big letter on </a:t>
            </a:r>
            <a:r>
              <a:rPr lang="en-US" sz="1600" dirty="0" smtClean="0"/>
              <a:t>their chair</a:t>
            </a:r>
            <a:r>
              <a:rPr lang="en-US" sz="1600" dirty="0"/>
              <a:t>. It is a strange </a:t>
            </a:r>
            <a:r>
              <a:rPr lang="en-US" sz="1600" dirty="0" smtClean="0"/>
              <a:t>letter,  </a:t>
            </a:r>
            <a:r>
              <a:rPr lang="en-US" sz="1600" dirty="0"/>
              <a:t>smudged with dirt </a:t>
            </a:r>
            <a:r>
              <a:rPr lang="en-US" sz="1600" dirty="0" smtClean="0"/>
              <a:t>with twigs inside. The </a:t>
            </a:r>
            <a:r>
              <a:rPr lang="en-US" sz="1600" dirty="0"/>
              <a:t>writing is big and </a:t>
            </a:r>
            <a:r>
              <a:rPr lang="en-US" sz="1600" dirty="0" smtClean="0"/>
              <a:t>scratchy. Do they children know anything </a:t>
            </a:r>
            <a:r>
              <a:rPr lang="en-US" sz="1600" dirty="0"/>
              <a:t>about </a:t>
            </a:r>
            <a:r>
              <a:rPr lang="en-US" sz="1600" dirty="0" smtClean="0"/>
              <a:t>it?  The letter is from someone/thing called Barney</a:t>
            </a:r>
            <a:r>
              <a:rPr lang="en-US" sz="1600" dirty="0"/>
              <a:t>:</a:t>
            </a:r>
            <a:r>
              <a:rPr lang="en-US" sz="1600" dirty="0" smtClean="0"/>
              <a:t> a </a:t>
            </a:r>
            <a:r>
              <a:rPr lang="en-US" sz="1600" dirty="0"/>
              <a:t>very old tree in a forest and she needs our </a:t>
            </a:r>
            <a:r>
              <a:rPr lang="en-US" sz="1600" dirty="0" smtClean="0"/>
              <a:t>help because </a:t>
            </a:r>
            <a:r>
              <a:rPr lang="en-US" sz="1600" dirty="0"/>
              <a:t>the council is planning to chop her </a:t>
            </a:r>
            <a:r>
              <a:rPr lang="en-US" sz="1600" dirty="0" smtClean="0"/>
              <a:t>down. </a:t>
            </a:r>
            <a:r>
              <a:rPr lang="en-US" sz="1600" i="1" dirty="0" smtClean="0"/>
              <a:t>Ask </a:t>
            </a:r>
            <a:r>
              <a:rPr lang="en-US" sz="1600" i="1" dirty="0"/>
              <a:t>children what they think?</a:t>
            </a:r>
            <a:r>
              <a:rPr lang="en-US" sz="1600" dirty="0"/>
              <a:t> </a:t>
            </a:r>
            <a:r>
              <a:rPr lang="en-US" sz="1600" i="1" dirty="0"/>
              <a:t>How do they feel about this situation?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There is </a:t>
            </a:r>
            <a:r>
              <a:rPr lang="en-US" sz="1600" dirty="0"/>
              <a:t>a picture of B</a:t>
            </a:r>
            <a:r>
              <a:rPr lang="en-US" sz="1600" dirty="0" smtClean="0"/>
              <a:t>arney </a:t>
            </a:r>
            <a:r>
              <a:rPr lang="en-US" sz="1600" dirty="0"/>
              <a:t>with the </a:t>
            </a:r>
            <a:r>
              <a:rPr lang="en-US" sz="1600" dirty="0" smtClean="0"/>
              <a:t>letter. Ask </a:t>
            </a:r>
            <a:r>
              <a:rPr lang="en-US" sz="1600" dirty="0"/>
              <a:t>talking partner to discuss what they know about </a:t>
            </a:r>
            <a:r>
              <a:rPr lang="en-US" sz="1600" dirty="0" smtClean="0"/>
              <a:t>trees. Why </a:t>
            </a:r>
            <a:r>
              <a:rPr lang="en-US" sz="1600" dirty="0"/>
              <a:t>they </a:t>
            </a:r>
            <a:r>
              <a:rPr lang="en-US" sz="1600" dirty="0" smtClean="0"/>
              <a:t>are cut down? </a:t>
            </a:r>
            <a:r>
              <a:rPr lang="en-US" sz="1600" dirty="0"/>
              <a:t>What things are made from trees? Children </a:t>
            </a:r>
            <a:r>
              <a:rPr lang="en-US" sz="1600" dirty="0" smtClean="0"/>
              <a:t>list things </a:t>
            </a:r>
            <a:r>
              <a:rPr lang="en-US" sz="1600" dirty="0"/>
              <a:t>that come from </a:t>
            </a:r>
            <a:r>
              <a:rPr lang="en-US" sz="1600" dirty="0" smtClean="0"/>
              <a:t>trees. </a:t>
            </a:r>
            <a:br>
              <a:rPr lang="en-US" sz="1600" dirty="0" smtClean="0"/>
            </a:br>
            <a:r>
              <a:rPr lang="en-US" sz="1600" dirty="0" smtClean="0"/>
              <a:t>A child/TA finds a </a:t>
            </a:r>
            <a:r>
              <a:rPr lang="en-US" sz="1600" dirty="0"/>
              <a:t>second </a:t>
            </a:r>
            <a:r>
              <a:rPr lang="en-US" sz="1600" dirty="0" smtClean="0"/>
              <a:t>envelope, filled </a:t>
            </a:r>
            <a:r>
              <a:rPr lang="en-US" sz="1600" dirty="0"/>
              <a:t>with </a:t>
            </a:r>
            <a:r>
              <a:rPr lang="en-US" sz="1600" dirty="0" smtClean="0"/>
              <a:t>smaller letters. Each </a:t>
            </a:r>
            <a:r>
              <a:rPr lang="en-US" sz="1600" dirty="0"/>
              <a:t>letter is from a </a:t>
            </a:r>
            <a:r>
              <a:rPr lang="en-US" sz="1600" dirty="0" smtClean="0"/>
              <a:t>creature or person that uses the </a:t>
            </a:r>
            <a:r>
              <a:rPr lang="en-US" sz="1600" dirty="0"/>
              <a:t>tree saying why they can’t lose </a:t>
            </a:r>
            <a:r>
              <a:rPr lang="en-US" sz="1600" dirty="0" smtClean="0"/>
              <a:t>Barney</a:t>
            </a:r>
            <a:r>
              <a:rPr lang="en-US" sz="1600" dirty="0"/>
              <a:t>. </a:t>
            </a:r>
            <a:endParaRPr lang="en-GB" sz="1600" dirty="0"/>
          </a:p>
        </p:txBody>
      </p:sp>
      <p:pic>
        <p:nvPicPr>
          <p:cNvPr id="4" name="Picture 3" descr="N:\Others\RU Courses\Y3 generalist ICT and Geog\SESSION 4 mortlake virtual tour\Barnes Common\WP_20131015_078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765496"/>
            <a:ext cx="7592918" cy="4016424"/>
          </a:xfrm>
          <a:prstGeom prst="rect">
            <a:avLst/>
          </a:prstGeom>
          <a:noFill/>
          <a:extLst/>
        </p:spPr>
      </p:pic>
      <p:sp>
        <p:nvSpPr>
          <p:cNvPr id="6" name="Rectangle 5"/>
          <p:cNvSpPr/>
          <p:nvPr/>
        </p:nvSpPr>
        <p:spPr>
          <a:xfrm>
            <a:off x="251520" y="119165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Understanding the world: </a:t>
            </a:r>
            <a:r>
              <a:rPr lang="en-GB" b="1" dirty="0" smtClean="0">
                <a:solidFill>
                  <a:schemeClr val="bg1"/>
                </a:solidFill>
              </a:rPr>
              <a:t>immediate area</a:t>
            </a:r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81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fbcdn-sphotos-c-a.akamaihd.net/hphotos-ak-prn2/t1/1546267_468822353229667_552023276_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689" y="32760"/>
            <a:ext cx="5111553" cy="383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content-a-lhr.xx.fbcdn.net/hphotos-frc1/t1.0-9/1601347_468822146563021_435389521_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1454" y="3140968"/>
            <a:ext cx="4956042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32760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bg1"/>
                </a:solidFill>
              </a:rPr>
              <a:t>Den building</a:t>
            </a:r>
            <a:endParaRPr lang="en-GB" sz="3200" dirty="0">
              <a:solidFill>
                <a:schemeClr val="bg1"/>
              </a:solidFill>
            </a:endParaRPr>
          </a:p>
        </p:txBody>
      </p:sp>
      <p:pic>
        <p:nvPicPr>
          <p:cNvPr id="1030" name="Picture 6" descr="https://scontent-a-lhr.xx.fbcdn.net/hphotos-prn1/t1/1526957_468822393229663_1202566882_n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9725" y="32760"/>
            <a:ext cx="4144276" cy="310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content-b-lhr.xx.fbcdn.net/hphotos-frc1/t1/995308_468823293229573_1226750750_n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00" y="3625918"/>
            <a:ext cx="4161254" cy="312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fbcdn-sphotos-d-a.akamaihd.net/hphotos-ak-ash3/t1/1551552_468822473229655_19179330_n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4327" y="2511416"/>
            <a:ext cx="2927310" cy="219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-34689" y="6211669"/>
            <a:ext cx="8676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Detailed research briefing: </a:t>
            </a:r>
            <a:br>
              <a:rPr lang="en-GB" dirty="0" smtClean="0">
                <a:solidFill>
                  <a:schemeClr val="bg1"/>
                </a:solidFill>
              </a:rPr>
            </a:br>
            <a:r>
              <a:rPr lang="en-GB" dirty="0" smtClean="0">
                <a:solidFill>
                  <a:schemeClr val="bg1"/>
                </a:solidFill>
              </a:rPr>
              <a:t>http</a:t>
            </a:r>
            <a:r>
              <a:rPr lang="en-GB" dirty="0">
                <a:solidFill>
                  <a:schemeClr val="bg1"/>
                </a:solidFill>
              </a:rPr>
              <a:t>://www.playengland.org.uk/media/120513/play-for-a-change-chapter-4.pdf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836712"/>
            <a:ext cx="7859216" cy="1252728"/>
          </a:xfrm>
        </p:spPr>
        <p:txBody>
          <a:bodyPr>
            <a:noAutofit/>
          </a:bodyPr>
          <a:lstStyle/>
          <a:p>
            <a:r>
              <a:rPr lang="en-GB" sz="2800" dirty="0" smtClean="0"/>
              <a:t>Being </a:t>
            </a:r>
            <a:br>
              <a:rPr lang="en-GB" sz="2800" dirty="0" smtClean="0"/>
            </a:br>
            <a:r>
              <a:rPr lang="en-GB" sz="2800" dirty="0" smtClean="0"/>
              <a:t>playful, </a:t>
            </a:r>
            <a:br>
              <a:rPr lang="en-GB" sz="2800" dirty="0" smtClean="0"/>
            </a:br>
            <a:r>
              <a:rPr lang="en-GB" sz="2800" dirty="0" smtClean="0"/>
              <a:t>teaching</a:t>
            </a:r>
            <a:br>
              <a:rPr lang="en-GB" sz="2800" dirty="0" smtClean="0"/>
            </a:br>
            <a:r>
              <a:rPr lang="en-GB" sz="2800" dirty="0" smtClean="0"/>
              <a:t>noticing, </a:t>
            </a:r>
            <a:br>
              <a:rPr lang="en-GB" sz="2800" dirty="0" smtClean="0"/>
            </a:br>
            <a:r>
              <a:rPr lang="en-GB" sz="2800" dirty="0" smtClean="0"/>
              <a:t>promoting </a:t>
            </a:r>
            <a:br>
              <a:rPr lang="en-GB" sz="2800" dirty="0" smtClean="0"/>
            </a:br>
            <a:r>
              <a:rPr lang="en-GB" sz="2800" dirty="0" smtClean="0"/>
              <a:t>questions.</a:t>
            </a:r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3520856" y="6501588"/>
            <a:ext cx="5598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http://www.bbc.co.uk/news/magazine-25449223</a:t>
            </a:r>
          </a:p>
        </p:txBody>
      </p:sp>
      <p:sp>
        <p:nvSpPr>
          <p:cNvPr id="5" name="Rectangle 4"/>
          <p:cNvSpPr/>
          <p:nvPr/>
        </p:nvSpPr>
        <p:spPr>
          <a:xfrm>
            <a:off x="179512" y="6530272"/>
            <a:ext cx="2582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http://eyebombing.com/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24923" y="188640"/>
            <a:ext cx="6994301" cy="631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4293096"/>
            <a:ext cx="19422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Plan a </a:t>
            </a:r>
            <a:r>
              <a:rPr lang="en-GB" dirty="0" err="1" smtClean="0">
                <a:solidFill>
                  <a:srgbClr val="FF0000"/>
                </a:solidFill>
              </a:rPr>
              <a:t>microadventure</a:t>
            </a:r>
            <a:endParaRPr lang="en-GB" dirty="0" smtClean="0">
              <a:solidFill>
                <a:srgbClr val="FF0000"/>
              </a:solidFill>
            </a:endParaRPr>
          </a:p>
          <a:p>
            <a:r>
              <a:rPr lang="en-GB" dirty="0" smtClean="0"/>
              <a:t>http</a:t>
            </a:r>
            <a:r>
              <a:rPr lang="en-GB" dirty="0"/>
              <a:t>://vimeo.com/87551589</a:t>
            </a:r>
          </a:p>
        </p:txBody>
      </p:sp>
    </p:spTree>
    <p:extLst>
      <p:ext uri="{BB962C8B-B14F-4D97-AF65-F5344CB8AC3E}">
        <p14:creationId xmlns:p14="http://schemas.microsoft.com/office/powerpoint/2010/main" val="79168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thony.barlow\AppData\Local\Microsoft\Windows\Temporary Internet Files\Content.Outlook\ZT205KHQ\3d map 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82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360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It’s your group! What do you want…?</a:t>
            </a:r>
            <a:br>
              <a:rPr lang="en-GB" dirty="0" smtClean="0"/>
            </a:br>
            <a:r>
              <a:rPr lang="en-GB" dirty="0" smtClean="0"/>
              <a:t>What do </a:t>
            </a:r>
            <a:r>
              <a:rPr lang="en-GB" i="1" dirty="0" smtClean="0"/>
              <a:t>they</a:t>
            </a:r>
            <a:r>
              <a:rPr lang="en-GB" dirty="0" smtClean="0"/>
              <a:t> need…?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5229200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Thursday 25</a:t>
            </a:r>
            <a:r>
              <a:rPr lang="en-GB" sz="2800" baseline="30000" dirty="0" smtClean="0">
                <a:solidFill>
                  <a:srgbClr val="FF0000"/>
                </a:solidFill>
              </a:rPr>
              <a:t>th</a:t>
            </a:r>
            <a:r>
              <a:rPr lang="en-GB" sz="2800" dirty="0" smtClean="0">
                <a:solidFill>
                  <a:srgbClr val="FF0000"/>
                </a:solidFill>
              </a:rPr>
              <a:t> June 12.30-2.30pm </a:t>
            </a:r>
          </a:p>
          <a:p>
            <a:r>
              <a:rPr lang="en-GB" sz="2800" dirty="0" smtClean="0">
                <a:solidFill>
                  <a:srgbClr val="FF0000"/>
                </a:solidFill>
              </a:rPr>
              <a:t>Bring your children to campus for a creative mapping afternoon. </a:t>
            </a:r>
            <a:endParaRPr lang="en-GB" sz="2800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471"/>
          <a:stretch/>
        </p:blipFill>
        <p:spPr bwMode="auto">
          <a:xfrm>
            <a:off x="1723267" y="1426464"/>
            <a:ext cx="5657850" cy="358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30639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:\Others\Resources+Research\Bolton SPSD units\Barrow Bridge\BARROW BRIDGE 2011 VISIT 03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623463"/>
            <a:ext cx="4104456" cy="224676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All children can bring a cereal box…? Each group build one building on the site…? Make a collaborative map…?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0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17337984" cy="343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68988" y="4244206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hlinkClick r:id="rId3"/>
              </a:rPr>
              <a:t>What do we feel about the </a:t>
            </a:r>
            <a:r>
              <a:rPr lang="en-GB" sz="2400" dirty="0" smtClean="0">
                <a:hlinkClick r:id="rId3"/>
              </a:rPr>
              <a:t>environment around </a:t>
            </a:r>
            <a:r>
              <a:rPr lang="en-GB" sz="2400" dirty="0">
                <a:hlinkClick r:id="rId3"/>
              </a:rPr>
              <a:t>our school?</a:t>
            </a:r>
            <a:endParaRPr lang="en-GB" sz="2400" dirty="0"/>
          </a:p>
        </p:txBody>
      </p:sp>
      <p:sp>
        <p:nvSpPr>
          <p:cNvPr id="5" name="Rectangle 4"/>
          <p:cNvSpPr/>
          <p:nvPr/>
        </p:nvSpPr>
        <p:spPr>
          <a:xfrm>
            <a:off x="337772" y="475631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4"/>
              </a:rPr>
              <a:t>http://</a:t>
            </a:r>
            <a:r>
              <a:rPr lang="en-GB" dirty="0" smtClean="0">
                <a:hlinkClick r:id="rId4"/>
              </a:rPr>
              <a:t>www.geography.org.uk/download/GA_PRYGStPVideo.wmv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5373216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hlinkClick r:id="rId5"/>
              </a:rPr>
              <a:t>Barrow Bridge: Now, then and the future! </a:t>
            </a:r>
            <a:endParaRPr lang="en-GB" sz="2000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2843696" y="3707662"/>
            <a:ext cx="8353040" cy="7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sz="2800" b="1" dirty="0" smtClean="0">
                <a:solidFill>
                  <a:srgbClr val="FF0000"/>
                </a:solidFill>
              </a:rPr>
              <a:t>Making </a:t>
            </a:r>
            <a:r>
              <a:rPr lang="en-GB" sz="2800" b="1" dirty="0">
                <a:solidFill>
                  <a:srgbClr val="FF0000"/>
                </a:solidFill>
              </a:rPr>
              <a:t>G</a:t>
            </a:r>
            <a:r>
              <a:rPr lang="en-GB" sz="2800" b="1" dirty="0" smtClean="0">
                <a:solidFill>
                  <a:srgbClr val="FF0000"/>
                </a:solidFill>
              </a:rPr>
              <a:t>eography Happen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9512" y="6021288"/>
            <a:ext cx="9649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 smtClean="0">
                <a:hlinkClick r:id="rId6"/>
              </a:rPr>
              <a:t>Also: </a:t>
            </a:r>
          </a:p>
          <a:p>
            <a:r>
              <a:rPr lang="en-GB" sz="1400" dirty="0" smtClean="0">
                <a:hlinkClick r:id="rId6"/>
              </a:rPr>
              <a:t>http://www.geography.org.uk/cpdevents/onlinecpd/myplaceyourplaceourplace/mywalksandmessymaps/</a:t>
            </a:r>
            <a:endParaRPr lang="en-GB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12" y="3380314"/>
            <a:ext cx="8353040" cy="796950"/>
          </a:xfrm>
        </p:spPr>
        <p:txBody>
          <a:bodyPr/>
          <a:lstStyle/>
          <a:p>
            <a:r>
              <a:rPr lang="en-GB" sz="2800" dirty="0" smtClean="0">
                <a:solidFill>
                  <a:srgbClr val="FF0000"/>
                </a:solidFill>
              </a:rPr>
              <a:t>Young Geographers Project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10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Start with a story…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000" dirty="0" smtClean="0"/>
              <a:t>Pupil-led enquiry, issue-based and promoting questioning.</a:t>
            </a:r>
            <a:endParaRPr lang="en-GB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1772816"/>
            <a:ext cx="4824536" cy="3616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1115616" y="5517232"/>
            <a:ext cx="6768752" cy="576064"/>
          </a:xfrm>
          <a:prstGeom prst="rect">
            <a:avLst/>
          </a:prstGeom>
          <a:solidFill>
            <a:srgbClr val="FFFF00"/>
          </a:solidFill>
        </p:spPr>
        <p:txBody>
          <a:bodyPr vert="horz" lIns="54864" tIns="91440" rtlCol="0">
            <a:normAutofit fontScale="92500" lnSpcReduction="10000"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rgbClr val="FC160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 Geographical Adventure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C1604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95536" y="1700808"/>
            <a:ext cx="3384178" cy="3724374"/>
          </a:xfrm>
          <a:prstGeom prst="rect">
            <a:avLst/>
          </a:prstGeom>
          <a:solidFill>
            <a:srgbClr val="FF0000"/>
          </a:solidFill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5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The True Story of Little Red Riding Hood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165305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From: http://www.geography.org.uk/projects/younggeographers/resources/southborough/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63722" y="116632"/>
            <a:ext cx="4618856" cy="125106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GB" sz="2800" dirty="0" smtClean="0"/>
              <a:t>How can you develop your </a:t>
            </a:r>
            <a:br>
              <a:rPr lang="en-GB" sz="2800" dirty="0" smtClean="0"/>
            </a:br>
            <a:r>
              <a:rPr lang="en-GB" sz="2800" dirty="0" smtClean="0"/>
              <a:t>geographical knowledge? 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sz="half" idx="1"/>
          </p:nvPr>
        </p:nvSpPr>
        <p:spPr>
          <a:xfrm>
            <a:off x="1043608" y="5886334"/>
            <a:ext cx="4038600" cy="842797"/>
          </a:xfrm>
        </p:spPr>
        <p:txBody>
          <a:bodyPr/>
          <a:lstStyle/>
          <a:p>
            <a:pPr marL="118872" indent="0" eaLnBrk="1" hangingPunct="1">
              <a:buNone/>
            </a:pPr>
            <a:r>
              <a:rPr lang="en-GB" sz="2000" b="1" dirty="0" err="1" smtClean="0"/>
              <a:t>Sporcle</a:t>
            </a:r>
            <a:r>
              <a:rPr lang="en-GB" sz="2000" b="1" dirty="0" smtClean="0"/>
              <a:t>-</a:t>
            </a:r>
            <a:r>
              <a:rPr lang="en-GB" sz="2000" dirty="0" smtClean="0"/>
              <a:t>  geographical quizzes</a:t>
            </a:r>
          </a:p>
          <a:p>
            <a:pPr marL="118872" indent="0" eaLnBrk="1" hangingPunct="1">
              <a:buNone/>
            </a:pPr>
            <a:r>
              <a:rPr lang="en-GB" sz="1200" dirty="0" smtClean="0"/>
              <a:t>http://www.sporcle.com/games/category/geography</a:t>
            </a:r>
          </a:p>
        </p:txBody>
      </p:sp>
      <p:sp>
        <p:nvSpPr>
          <p:cNvPr id="18436" name="Content Placeholder 3"/>
          <p:cNvSpPr>
            <a:spLocks noGrp="1"/>
          </p:cNvSpPr>
          <p:nvPr>
            <p:ph sz="half" idx="2"/>
          </p:nvPr>
        </p:nvSpPr>
        <p:spPr>
          <a:xfrm>
            <a:off x="5508104" y="5949280"/>
            <a:ext cx="3318520" cy="908720"/>
          </a:xfrm>
        </p:spPr>
        <p:txBody>
          <a:bodyPr/>
          <a:lstStyle/>
          <a:p>
            <a:pPr marL="118872" indent="0" eaLnBrk="1" hangingPunct="1">
              <a:buNone/>
            </a:pPr>
            <a:r>
              <a:rPr lang="en-GB" b="1" dirty="0" smtClean="0"/>
              <a:t>Various apps</a:t>
            </a:r>
            <a:r>
              <a:rPr lang="en-GB" dirty="0" smtClean="0"/>
              <a:t> </a:t>
            </a:r>
          </a:p>
        </p:txBody>
      </p:sp>
      <p:pic>
        <p:nvPicPr>
          <p:cNvPr id="18438" name="Picture 5" descr="86%20geomaster%202-thumb-240x244-9279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4634" y="5749809"/>
            <a:ext cx="1121459" cy="1142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6" descr="sporcle.bmp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34" y="5728802"/>
            <a:ext cx="1080525" cy="107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95" y="1484784"/>
            <a:ext cx="669674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Buy an atlas, buy a children’s atlas</a:t>
            </a:r>
          </a:p>
          <a:p>
            <a:r>
              <a:rPr lang="en-GB" dirty="0" smtClean="0"/>
              <a:t>Buy a world map and globe</a:t>
            </a:r>
          </a:p>
          <a:p>
            <a:r>
              <a:rPr lang="en-GB" dirty="0" smtClean="0"/>
              <a:t>Play around with Google Maps or Bing Maps</a:t>
            </a:r>
          </a:p>
          <a:p>
            <a:r>
              <a:rPr lang="en-GB" dirty="0" smtClean="0"/>
              <a:t>Buy an OS map for your area</a:t>
            </a:r>
          </a:p>
          <a:p>
            <a:r>
              <a:rPr lang="en-GB" dirty="0" smtClean="0"/>
              <a:t>Start collecting types of maps</a:t>
            </a:r>
          </a:p>
          <a:p>
            <a:r>
              <a:rPr lang="en-GB" dirty="0" smtClean="0"/>
              <a:t>Look on the BBC country profiles if you hear </a:t>
            </a:r>
            <a:br>
              <a:rPr lang="en-GB" dirty="0" smtClean="0"/>
            </a:br>
            <a:r>
              <a:rPr lang="en-GB" dirty="0" smtClean="0"/>
              <a:t>something on the news </a:t>
            </a:r>
            <a:r>
              <a:rPr lang="en-GB" dirty="0" err="1" smtClean="0"/>
              <a:t>eg</a:t>
            </a:r>
            <a:r>
              <a:rPr lang="en-GB" dirty="0"/>
              <a:t> Syria? </a:t>
            </a:r>
            <a:r>
              <a:rPr lang="en-GB" sz="1400" dirty="0"/>
              <a:t>http://news.bbc.co.uk/1/hi/country_profiles/default.stm </a:t>
            </a:r>
            <a:endParaRPr lang="en-GB" sz="1400" dirty="0" smtClean="0"/>
          </a:p>
          <a:p>
            <a:r>
              <a:rPr lang="en-GB" dirty="0" smtClean="0"/>
              <a:t>OS </a:t>
            </a:r>
            <a:r>
              <a:rPr lang="en-GB" dirty="0" err="1" smtClean="0"/>
              <a:t>Mapzone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4630854" y="4021997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Up to date Map of the World</a:t>
            </a:r>
            <a:r>
              <a:rPr lang="en-US" dirty="0"/>
              <a:t> </a:t>
            </a:r>
          </a:p>
          <a:p>
            <a:r>
              <a:rPr lang="en-US" sz="1400" dirty="0"/>
              <a:t>http://image.guardian.co.uk/sys-files/Guardian/documents/2011/07/11/New.world5.pdf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8" y="18967"/>
            <a:ext cx="4222045" cy="4003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01250" y="4485403"/>
            <a:ext cx="2939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http://www.mapcrunch.com/</a:t>
            </a:r>
          </a:p>
        </p:txBody>
      </p:sp>
      <p:sp>
        <p:nvSpPr>
          <p:cNvPr id="5" name="Rectangle 4"/>
          <p:cNvSpPr/>
          <p:nvPr/>
        </p:nvSpPr>
        <p:spPr>
          <a:xfrm>
            <a:off x="347990" y="4916290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http://locatestreet.com/</a:t>
            </a:r>
          </a:p>
        </p:txBody>
      </p:sp>
      <p:sp>
        <p:nvSpPr>
          <p:cNvPr id="6" name="Rectangle 5"/>
          <p:cNvSpPr/>
          <p:nvPr/>
        </p:nvSpPr>
        <p:spPr>
          <a:xfrm>
            <a:off x="527077" y="5363924"/>
            <a:ext cx="2288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http://geoguessr.com/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504" y="4071848"/>
            <a:ext cx="3103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/>
              <a:t>Random Google generator</a:t>
            </a:r>
            <a:endParaRPr lang="en-GB" sz="2000" b="1" i="1" dirty="0"/>
          </a:p>
        </p:txBody>
      </p:sp>
      <p:sp>
        <p:nvSpPr>
          <p:cNvPr id="14" name="Rectangle 13"/>
          <p:cNvSpPr/>
          <p:nvPr/>
        </p:nvSpPr>
        <p:spPr>
          <a:xfrm>
            <a:off x="3131840" y="4998115"/>
            <a:ext cx="59102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/>
              <a:t>Geography (The Primary Teachers Guide) by John </a:t>
            </a:r>
            <a:r>
              <a:rPr lang="en-GB" b="1" dirty="0" err="1" smtClean="0"/>
              <a:t>Halocha</a:t>
            </a:r>
            <a:endParaRPr lang="en-GB" b="1" dirty="0" smtClean="0"/>
          </a:p>
          <a:p>
            <a:r>
              <a:rPr lang="en-GB" dirty="0" smtClean="0"/>
              <a:t>http://shop.scholastic.co.uk/resources/218480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50193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Remember…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824536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You need to have a spread of local, regional, national, global locations</a:t>
            </a:r>
          </a:p>
          <a:p>
            <a:r>
              <a:rPr lang="en-GB" dirty="0" smtClean="0"/>
              <a:t>You need to know what geography is… good questioning and enquiry</a:t>
            </a:r>
          </a:p>
          <a:p>
            <a:r>
              <a:rPr lang="en-GB" dirty="0" smtClean="0"/>
              <a:t>You need to develop skills in fieldwork – skills that are often cross-curricular (debates, accuracy of counting, plotting points) </a:t>
            </a:r>
          </a:p>
          <a:p>
            <a:r>
              <a:rPr lang="en-GB" dirty="0" smtClean="0"/>
              <a:t>You need to consider all continents and oceans (at KS1) and then go deeper at KS2 within those continents </a:t>
            </a:r>
            <a:br>
              <a:rPr lang="en-GB" dirty="0" smtClean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97337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03648" y="-99392"/>
            <a:ext cx="6858000" cy="6870616"/>
            <a:chOff x="926975" y="-6308"/>
            <a:chExt cx="6858000" cy="6870616"/>
          </a:xfrm>
        </p:grpSpPr>
        <p:sp>
          <p:nvSpPr>
            <p:cNvPr id="5" name="Freeform 4"/>
            <p:cNvSpPr/>
            <p:nvPr/>
          </p:nvSpPr>
          <p:spPr>
            <a:xfrm>
              <a:off x="926975" y="-6308"/>
              <a:ext cx="6858000" cy="6858000"/>
            </a:xfrm>
            <a:custGeom>
              <a:avLst/>
              <a:gdLst>
                <a:gd name="connsiteX0" fmla="*/ 0 w 6858000"/>
                <a:gd name="connsiteY0" fmla="*/ 3429000 h 6858000"/>
                <a:gd name="connsiteX1" fmla="*/ 3429000 w 6858000"/>
                <a:gd name="connsiteY1" fmla="*/ 0 h 6858000"/>
                <a:gd name="connsiteX2" fmla="*/ 6858000 w 6858000"/>
                <a:gd name="connsiteY2" fmla="*/ 3429000 h 6858000"/>
                <a:gd name="connsiteX3" fmla="*/ 3429000 w 6858000"/>
                <a:gd name="connsiteY3" fmla="*/ 6858000 h 6858000"/>
                <a:gd name="connsiteX4" fmla="*/ 0 w 6858000"/>
                <a:gd name="connsiteY4" fmla="*/ 3429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000" h="6858000">
                  <a:moveTo>
                    <a:pt x="0" y="3429000"/>
                  </a:moveTo>
                  <a:cubicBezTo>
                    <a:pt x="0" y="1535216"/>
                    <a:pt x="1535216" y="0"/>
                    <a:pt x="3429000" y="0"/>
                  </a:cubicBezTo>
                  <a:cubicBezTo>
                    <a:pt x="5322784" y="0"/>
                    <a:pt x="6858000" y="1535216"/>
                    <a:pt x="6858000" y="3429000"/>
                  </a:cubicBezTo>
                  <a:cubicBezTo>
                    <a:pt x="6858000" y="5322784"/>
                    <a:pt x="5322784" y="6858000"/>
                    <a:pt x="3429000" y="6858000"/>
                  </a:cubicBezTo>
                  <a:cubicBezTo>
                    <a:pt x="1535216" y="6858000"/>
                    <a:pt x="0" y="5322784"/>
                    <a:pt x="0" y="342900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42693" tIns="442467" rIns="2242693" bIns="5928869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kern="1200" dirty="0" smtClean="0"/>
                <a:t>Country</a:t>
              </a:r>
              <a:endParaRPr lang="en-GB" sz="1400" kern="1200" dirty="0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41325" y="1022391"/>
              <a:ext cx="5829300" cy="5829300"/>
            </a:xfrm>
            <a:custGeom>
              <a:avLst/>
              <a:gdLst>
                <a:gd name="connsiteX0" fmla="*/ 0 w 5829300"/>
                <a:gd name="connsiteY0" fmla="*/ 2914650 h 5829300"/>
                <a:gd name="connsiteX1" fmla="*/ 2914650 w 5829300"/>
                <a:gd name="connsiteY1" fmla="*/ 0 h 5829300"/>
                <a:gd name="connsiteX2" fmla="*/ 5829300 w 5829300"/>
                <a:gd name="connsiteY2" fmla="*/ 2914650 h 5829300"/>
                <a:gd name="connsiteX3" fmla="*/ 2914650 w 5829300"/>
                <a:gd name="connsiteY3" fmla="*/ 5829300 h 5829300"/>
                <a:gd name="connsiteX4" fmla="*/ 0 w 5829300"/>
                <a:gd name="connsiteY4" fmla="*/ 2914650 h 582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9300" h="5829300">
                  <a:moveTo>
                    <a:pt x="0" y="2914650"/>
                  </a:moveTo>
                  <a:cubicBezTo>
                    <a:pt x="0" y="1304933"/>
                    <a:pt x="1304933" y="0"/>
                    <a:pt x="2914650" y="0"/>
                  </a:cubicBezTo>
                  <a:cubicBezTo>
                    <a:pt x="4524367" y="0"/>
                    <a:pt x="5829300" y="1304933"/>
                    <a:pt x="5829300" y="2914650"/>
                  </a:cubicBezTo>
                  <a:cubicBezTo>
                    <a:pt x="5829300" y="4524367"/>
                    <a:pt x="4524367" y="5829300"/>
                    <a:pt x="2914650" y="5829300"/>
                  </a:cubicBezTo>
                  <a:cubicBezTo>
                    <a:pt x="1304933" y="5829300"/>
                    <a:pt x="0" y="4524367"/>
                    <a:pt x="0" y="291465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57276" tIns="434753" rIns="1757275" bIns="4923314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kern="1200" dirty="0" smtClean="0"/>
                <a:t>Region</a:t>
              </a:r>
              <a:endParaRPr lang="en-GB" sz="1400" kern="1200" dirty="0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55675" y="2051091"/>
              <a:ext cx="4800600" cy="4800600"/>
            </a:xfrm>
            <a:custGeom>
              <a:avLst/>
              <a:gdLst>
                <a:gd name="connsiteX0" fmla="*/ 0 w 4800600"/>
                <a:gd name="connsiteY0" fmla="*/ 2400300 h 4800600"/>
                <a:gd name="connsiteX1" fmla="*/ 2400300 w 4800600"/>
                <a:gd name="connsiteY1" fmla="*/ 0 h 4800600"/>
                <a:gd name="connsiteX2" fmla="*/ 4800600 w 4800600"/>
                <a:gd name="connsiteY2" fmla="*/ 2400300 h 4800600"/>
                <a:gd name="connsiteX3" fmla="*/ 2400300 w 4800600"/>
                <a:gd name="connsiteY3" fmla="*/ 4800600 h 4800600"/>
                <a:gd name="connsiteX4" fmla="*/ 0 w 4800600"/>
                <a:gd name="connsiteY4" fmla="*/ 2400300 h 48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00" h="4800600">
                  <a:moveTo>
                    <a:pt x="0" y="2400300"/>
                  </a:moveTo>
                  <a:cubicBezTo>
                    <a:pt x="0" y="1074651"/>
                    <a:pt x="1074651" y="0"/>
                    <a:pt x="2400300" y="0"/>
                  </a:cubicBezTo>
                  <a:cubicBezTo>
                    <a:pt x="3725949" y="0"/>
                    <a:pt x="4800600" y="1074651"/>
                    <a:pt x="4800600" y="2400300"/>
                  </a:cubicBezTo>
                  <a:cubicBezTo>
                    <a:pt x="4800600" y="3725949"/>
                    <a:pt x="3725949" y="4800600"/>
                    <a:pt x="2400300" y="4800600"/>
                  </a:cubicBezTo>
                  <a:cubicBezTo>
                    <a:pt x="1074651" y="4800600"/>
                    <a:pt x="0" y="3725949"/>
                    <a:pt x="0" y="240030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57713" tIns="430809" rIns="1257713" bIns="3906445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kern="1200" dirty="0" smtClean="0"/>
                <a:t>Conurbation</a:t>
              </a:r>
              <a:endParaRPr lang="en-GB" sz="1400" kern="1200" dirty="0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70025" y="3079791"/>
              <a:ext cx="3771900" cy="3771900"/>
            </a:xfrm>
            <a:custGeom>
              <a:avLst/>
              <a:gdLst>
                <a:gd name="connsiteX0" fmla="*/ 0 w 3771900"/>
                <a:gd name="connsiteY0" fmla="*/ 1885950 h 3771900"/>
                <a:gd name="connsiteX1" fmla="*/ 1885950 w 3771900"/>
                <a:gd name="connsiteY1" fmla="*/ 0 h 3771900"/>
                <a:gd name="connsiteX2" fmla="*/ 3771900 w 3771900"/>
                <a:gd name="connsiteY2" fmla="*/ 1885950 h 3771900"/>
                <a:gd name="connsiteX3" fmla="*/ 1885950 w 3771900"/>
                <a:gd name="connsiteY3" fmla="*/ 3771900 h 3771900"/>
                <a:gd name="connsiteX4" fmla="*/ 0 w 3771900"/>
                <a:gd name="connsiteY4" fmla="*/ 1885950 h 377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1900" h="3771900">
                  <a:moveTo>
                    <a:pt x="0" y="1885950"/>
                  </a:moveTo>
                  <a:cubicBezTo>
                    <a:pt x="0" y="844369"/>
                    <a:pt x="844369" y="0"/>
                    <a:pt x="1885950" y="0"/>
                  </a:cubicBezTo>
                  <a:cubicBezTo>
                    <a:pt x="2927531" y="0"/>
                    <a:pt x="3771900" y="844369"/>
                    <a:pt x="3771900" y="1885950"/>
                  </a:cubicBezTo>
                  <a:cubicBezTo>
                    <a:pt x="3771900" y="2927531"/>
                    <a:pt x="2927531" y="3771900"/>
                    <a:pt x="1885950" y="3771900"/>
                  </a:cubicBezTo>
                  <a:cubicBezTo>
                    <a:pt x="844369" y="3771900"/>
                    <a:pt x="0" y="2927531"/>
                    <a:pt x="0" y="188595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7106" tIns="439039" rIns="967104" bIns="2853055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kern="1200" dirty="0" smtClean="0"/>
                <a:t>Large City</a:t>
              </a:r>
              <a:endParaRPr lang="en-GB" sz="1400" kern="1200" dirty="0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84376" y="4108491"/>
              <a:ext cx="2743200" cy="2743200"/>
            </a:xfrm>
            <a:custGeom>
              <a:avLst/>
              <a:gdLst>
                <a:gd name="connsiteX0" fmla="*/ 0 w 2743200"/>
                <a:gd name="connsiteY0" fmla="*/ 1371600 h 2743200"/>
                <a:gd name="connsiteX1" fmla="*/ 1371600 w 2743200"/>
                <a:gd name="connsiteY1" fmla="*/ 0 h 2743200"/>
                <a:gd name="connsiteX2" fmla="*/ 2743200 w 2743200"/>
                <a:gd name="connsiteY2" fmla="*/ 1371600 h 2743200"/>
                <a:gd name="connsiteX3" fmla="*/ 1371600 w 2743200"/>
                <a:gd name="connsiteY3" fmla="*/ 2743200 h 2743200"/>
                <a:gd name="connsiteX4" fmla="*/ 0 w 2743200"/>
                <a:gd name="connsiteY4" fmla="*/ 137160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200" h="2743200">
                  <a:moveTo>
                    <a:pt x="0" y="1371600"/>
                  </a:moveTo>
                  <a:cubicBezTo>
                    <a:pt x="0" y="614086"/>
                    <a:pt x="614086" y="0"/>
                    <a:pt x="1371600" y="0"/>
                  </a:cubicBezTo>
                  <a:cubicBezTo>
                    <a:pt x="2129114" y="0"/>
                    <a:pt x="2743200" y="614086"/>
                    <a:pt x="2743200" y="1371600"/>
                  </a:cubicBezTo>
                  <a:cubicBezTo>
                    <a:pt x="2743200" y="2129114"/>
                    <a:pt x="2129114" y="2743200"/>
                    <a:pt x="1371600" y="2743200"/>
                  </a:cubicBezTo>
                  <a:cubicBezTo>
                    <a:pt x="614086" y="2743200"/>
                    <a:pt x="0" y="2129114"/>
                    <a:pt x="0" y="137160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9627" tIns="442468" rIns="579629" bIns="1814068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kern="1200" dirty="0" smtClean="0"/>
                <a:t>City</a:t>
              </a:r>
              <a:endParaRPr lang="en-GB" sz="1400" kern="1200" dirty="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98725" y="5137191"/>
              <a:ext cx="1714500" cy="1714500"/>
            </a:xfrm>
            <a:custGeom>
              <a:avLst/>
              <a:gdLst>
                <a:gd name="connsiteX0" fmla="*/ 0 w 1714500"/>
                <a:gd name="connsiteY0" fmla="*/ 857250 h 1714500"/>
                <a:gd name="connsiteX1" fmla="*/ 857250 w 1714500"/>
                <a:gd name="connsiteY1" fmla="*/ 0 h 1714500"/>
                <a:gd name="connsiteX2" fmla="*/ 1714500 w 1714500"/>
                <a:gd name="connsiteY2" fmla="*/ 857250 h 1714500"/>
                <a:gd name="connsiteX3" fmla="*/ 857250 w 1714500"/>
                <a:gd name="connsiteY3" fmla="*/ 1714500 h 1714500"/>
                <a:gd name="connsiteX4" fmla="*/ 0 w 1714500"/>
                <a:gd name="connsiteY4" fmla="*/ 85725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0" h="1714500">
                  <a:moveTo>
                    <a:pt x="0" y="857250"/>
                  </a:moveTo>
                  <a:cubicBezTo>
                    <a:pt x="0" y="383804"/>
                    <a:pt x="383804" y="0"/>
                    <a:pt x="857250" y="0"/>
                  </a:cubicBezTo>
                  <a:cubicBezTo>
                    <a:pt x="1330696" y="0"/>
                    <a:pt x="1714500" y="383804"/>
                    <a:pt x="1714500" y="857250"/>
                  </a:cubicBezTo>
                  <a:cubicBezTo>
                    <a:pt x="1714500" y="1330696"/>
                    <a:pt x="1330696" y="1714500"/>
                    <a:pt x="857250" y="1714500"/>
                  </a:cubicBezTo>
                  <a:cubicBezTo>
                    <a:pt x="383804" y="1714500"/>
                    <a:pt x="0" y="1330696"/>
                    <a:pt x="0" y="857250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3889" tIns="355886" rIns="373887" bIns="1144556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kern="1200" dirty="0" smtClean="0"/>
                <a:t>Large Town</a:t>
              </a:r>
              <a:endParaRPr lang="en-GB" sz="1400" kern="1200" dirty="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51347" y="5810374"/>
              <a:ext cx="1009257" cy="1053934"/>
            </a:xfrm>
            <a:custGeom>
              <a:avLst/>
              <a:gdLst>
                <a:gd name="connsiteX0" fmla="*/ 0 w 1009257"/>
                <a:gd name="connsiteY0" fmla="*/ 526967 h 1053934"/>
                <a:gd name="connsiteX1" fmla="*/ 504629 w 1009257"/>
                <a:gd name="connsiteY1" fmla="*/ 0 h 1053934"/>
                <a:gd name="connsiteX2" fmla="*/ 1009258 w 1009257"/>
                <a:gd name="connsiteY2" fmla="*/ 526967 h 1053934"/>
                <a:gd name="connsiteX3" fmla="*/ 504629 w 1009257"/>
                <a:gd name="connsiteY3" fmla="*/ 1053934 h 1053934"/>
                <a:gd name="connsiteX4" fmla="*/ 0 w 1009257"/>
                <a:gd name="connsiteY4" fmla="*/ 526967 h 1053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9257" h="1053934">
                  <a:moveTo>
                    <a:pt x="0" y="526967"/>
                  </a:moveTo>
                  <a:cubicBezTo>
                    <a:pt x="0" y="235931"/>
                    <a:pt x="225930" y="0"/>
                    <a:pt x="504629" y="0"/>
                  </a:cubicBezTo>
                  <a:cubicBezTo>
                    <a:pt x="783328" y="0"/>
                    <a:pt x="1009258" y="235931"/>
                    <a:pt x="1009258" y="526967"/>
                  </a:cubicBezTo>
                  <a:cubicBezTo>
                    <a:pt x="1009258" y="818003"/>
                    <a:pt x="783328" y="1053934"/>
                    <a:pt x="504629" y="1053934"/>
                  </a:cubicBezTo>
                  <a:cubicBezTo>
                    <a:pt x="225930" y="1053934"/>
                    <a:pt x="0" y="818003"/>
                    <a:pt x="0" y="526967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370" tIns="363051" rIns="247371" bIns="363052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400" kern="1200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0" y="52144"/>
            <a:ext cx="20517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 different way to show coverage….Fill this in for each Key Stage…?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4338358" y="6093296"/>
            <a:ext cx="998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The local </a:t>
            </a:r>
            <a:br>
              <a:rPr lang="en-GB" sz="1400" dirty="0" smtClean="0"/>
            </a:br>
            <a:r>
              <a:rPr lang="en-GB" sz="1400" dirty="0" smtClean="0"/>
              <a:t>area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585890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Freebies!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Fairtrade resources/posters</a:t>
            </a:r>
          </a:p>
          <a:p>
            <a:r>
              <a:rPr lang="en-GB" dirty="0" smtClean="0"/>
              <a:t>Magazines</a:t>
            </a:r>
          </a:p>
          <a:p>
            <a:r>
              <a:rPr lang="en-GB" dirty="0" err="1" smtClean="0"/>
              <a:t>Cafod</a:t>
            </a:r>
            <a:r>
              <a:rPr lang="en-GB" dirty="0" smtClean="0"/>
              <a:t> resources</a:t>
            </a:r>
          </a:p>
          <a:p>
            <a:r>
              <a:rPr lang="en-GB" dirty="0" smtClean="0"/>
              <a:t>Global Learning Programme</a:t>
            </a:r>
            <a:br>
              <a:rPr lang="en-GB" dirty="0" smtClean="0"/>
            </a:br>
            <a:r>
              <a:rPr lang="en-GB" b="1" dirty="0" smtClean="0"/>
              <a:t>Sign up and I can buy you a free resource! </a:t>
            </a:r>
            <a:br>
              <a:rPr lang="en-GB" b="1" dirty="0" smtClean="0"/>
            </a:br>
            <a:r>
              <a:rPr lang="en-GB" b="1" dirty="0" smtClean="0"/>
              <a:t>£500 for </a:t>
            </a:r>
            <a:r>
              <a:rPr lang="en-GB" b="1" dirty="0"/>
              <a:t>each school. </a:t>
            </a:r>
            <a:br>
              <a:rPr lang="en-GB" b="1" dirty="0"/>
            </a:br>
            <a:r>
              <a:rPr lang="en-GB" b="1" dirty="0"/>
              <a:t>http://globaldimension.org.uk/glp</a:t>
            </a:r>
          </a:p>
        </p:txBody>
      </p:sp>
    </p:spTree>
    <p:extLst>
      <p:ext uri="{BB962C8B-B14F-4D97-AF65-F5344CB8AC3E}">
        <p14:creationId xmlns:p14="http://schemas.microsoft.com/office/powerpoint/2010/main" val="1217877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6788" y="314325"/>
            <a:ext cx="7210425" cy="622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0370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dirty="0" smtClean="0"/>
              <a:t>Planning </a:t>
            </a:r>
            <a:r>
              <a:rPr lang="en-GB" sz="4800" dirty="0"/>
              <a:t>and assessment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309320"/>
            <a:ext cx="8229600" cy="379512"/>
          </a:xfrm>
        </p:spPr>
        <p:txBody>
          <a:bodyPr>
            <a:normAutofit fontScale="47500" lnSpcReduction="20000"/>
          </a:bodyPr>
          <a:lstStyle/>
          <a:p>
            <a:r>
              <a:rPr lang="en-GB" dirty="0" smtClean="0"/>
              <a:t>Read more: http</a:t>
            </a:r>
            <a:r>
              <a:rPr lang="en-GB" dirty="0"/>
              <a:t>://www.geography.org.uk/news/2014nationalcurriculum/assessment/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1556792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/>
              <a:t>Short, medium and long-term </a:t>
            </a:r>
            <a:r>
              <a:rPr lang="en-GB" sz="2400" dirty="0"/>
              <a:t>planning and assessment depends upon teachers having a very clear notion of </a:t>
            </a:r>
            <a:r>
              <a:rPr lang="en-GB" sz="2400" i="1" dirty="0"/>
              <a:t>‘expectations’ </a:t>
            </a:r>
            <a:r>
              <a:rPr lang="en-GB" sz="2400" dirty="0"/>
              <a:t>within their minds, and a clear vision of what we </a:t>
            </a:r>
            <a:r>
              <a:rPr lang="en-GB" sz="2400" dirty="0" smtClean="0"/>
              <a:t>you </a:t>
            </a:r>
            <a:r>
              <a:rPr lang="en-GB" sz="2400" dirty="0"/>
              <a:t>trying to achieve. </a:t>
            </a:r>
            <a:r>
              <a:rPr lang="en-GB" sz="2400" dirty="0">
                <a:solidFill>
                  <a:srgbClr val="00B050"/>
                </a:solidFill>
              </a:rPr>
              <a:t>These are the </a:t>
            </a:r>
            <a:r>
              <a:rPr lang="en-GB" sz="2400" b="1" dirty="0">
                <a:solidFill>
                  <a:srgbClr val="00B050"/>
                </a:solidFill>
              </a:rPr>
              <a:t>big objectives </a:t>
            </a:r>
            <a:r>
              <a:rPr lang="en-GB" sz="2400" dirty="0">
                <a:solidFill>
                  <a:srgbClr val="00B050"/>
                </a:solidFill>
              </a:rPr>
              <a:t>of geography teaching.</a:t>
            </a:r>
          </a:p>
          <a:p>
            <a:r>
              <a:rPr lang="en-GB" sz="2400" dirty="0" smtClean="0">
                <a:solidFill>
                  <a:srgbClr val="FF0000"/>
                </a:solidFill>
              </a:rPr>
              <a:t>There are three </a:t>
            </a:r>
            <a:r>
              <a:rPr lang="en-GB" sz="2400" dirty="0">
                <a:solidFill>
                  <a:srgbClr val="FF0000"/>
                </a:solidFill>
              </a:rPr>
              <a:t>aspects of pupils’ achievements in geography: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contextual world knowledge of locations, places and geographical features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understanding of the conditions, processes and interactions that explain features and distributions, patterns and changes over time and space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competence in geographical enquiry </a:t>
            </a:r>
            <a:r>
              <a:rPr lang="en-GB" sz="2400" dirty="0" smtClean="0"/>
              <a:t>through the </a:t>
            </a:r>
            <a:r>
              <a:rPr lang="en-GB" sz="2400" dirty="0"/>
              <a:t>application of skills in observing, collecting, analysing, mapping and communicating geographical information.</a:t>
            </a:r>
          </a:p>
        </p:txBody>
      </p:sp>
      <p:sp>
        <p:nvSpPr>
          <p:cNvPr id="5" name="Rectangle 4"/>
          <p:cNvSpPr/>
          <p:nvPr/>
        </p:nvSpPr>
        <p:spPr>
          <a:xfrm>
            <a:off x="5781624" y="6450439"/>
            <a:ext cx="3326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https://geognc.wordpress.com/</a:t>
            </a:r>
          </a:p>
        </p:txBody>
      </p:sp>
    </p:spTree>
    <p:extLst>
      <p:ext uri="{BB962C8B-B14F-4D97-AF65-F5344CB8AC3E}">
        <p14:creationId xmlns:p14="http://schemas.microsoft.com/office/powerpoint/2010/main" val="763734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240610">
            <a:off x="239387" y="956835"/>
            <a:ext cx="5435036" cy="233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75327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What’s in the curriculum?</a:t>
            </a:r>
            <a:endParaRPr lang="en-GB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2862036"/>
            <a:ext cx="27717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3281136"/>
            <a:ext cx="11049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3728811"/>
            <a:ext cx="30099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509120"/>
            <a:ext cx="257175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5471145"/>
            <a:ext cx="21336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5204" y="4725144"/>
            <a:ext cx="27813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5157192"/>
            <a:ext cx="228600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5638378"/>
            <a:ext cx="37052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4111" y="6100911"/>
            <a:ext cx="41624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189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8686800" cy="1252728"/>
          </a:xfrm>
        </p:spPr>
        <p:txBody>
          <a:bodyPr>
            <a:noAutofit/>
          </a:bodyPr>
          <a:lstStyle/>
          <a:p>
            <a:r>
              <a:rPr lang="en-GB" sz="4000" dirty="0" smtClean="0"/>
              <a:t>What are the concepts in geography? </a:t>
            </a:r>
            <a:endParaRPr lang="en-GB" sz="4000" dirty="0"/>
          </a:p>
        </p:txBody>
      </p:sp>
      <p:pic>
        <p:nvPicPr>
          <p:cNvPr id="3074" name="Picture 2" descr="http://4.bp.blogspot.com/-wyPDVkHiQK8/Te39Txt92UI/AAAAAAAABGQ/-Z8dtXKn5mM/s1600/gt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872" y="1412776"/>
            <a:ext cx="9193752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029200" y="6319440"/>
            <a:ext cx="4114800" cy="60978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GB" sz="1100" dirty="0" smtClean="0"/>
              <a:t>http://www.bbc.co.uk/news/magazine-28686546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239332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192" y="22888"/>
            <a:ext cx="9151192" cy="6718480"/>
          </a:xfrm>
        </p:spPr>
        <p:txBody>
          <a:bodyPr numCol="2">
            <a:noAutofit/>
          </a:bodyPr>
          <a:lstStyle/>
          <a:p>
            <a:pPr marL="118872" indent="0" fontAlgn="base">
              <a:buNone/>
            </a:pPr>
            <a:r>
              <a:rPr lang="en-GB" sz="1200" b="1" dirty="0"/>
              <a:t>1)</a:t>
            </a:r>
            <a:r>
              <a:rPr lang="en-GB" sz="1200" dirty="0"/>
              <a:t> Which is further west - Bristol or Edinburgh?</a:t>
            </a:r>
          </a:p>
          <a:p>
            <a:pPr marL="118872" indent="0">
              <a:buNone/>
            </a:pPr>
            <a:r>
              <a:rPr lang="en-GB" sz="1200" dirty="0"/>
              <a:t> </a:t>
            </a:r>
          </a:p>
          <a:p>
            <a:pPr marL="118872" indent="0" fontAlgn="base">
              <a:buNone/>
            </a:pPr>
            <a:r>
              <a:rPr lang="en-GB" sz="1200" b="1" dirty="0"/>
              <a:t>2)</a:t>
            </a:r>
            <a:r>
              <a:rPr lang="en-GB" sz="1200" dirty="0"/>
              <a:t> </a:t>
            </a:r>
            <a:r>
              <a:rPr lang="en-GB" sz="1200" dirty="0" err="1"/>
              <a:t>Coton</a:t>
            </a:r>
            <a:r>
              <a:rPr lang="en-GB" sz="1200" dirty="0"/>
              <a:t> in the Elms in Derbyshire is the furthest place from the coast - how far away is it?</a:t>
            </a:r>
          </a:p>
          <a:p>
            <a:pPr marL="118872" indent="0">
              <a:buNone/>
            </a:pPr>
            <a:r>
              <a:rPr lang="en-GB" sz="1200" dirty="0"/>
              <a:t> </a:t>
            </a:r>
          </a:p>
          <a:p>
            <a:pPr marL="118872" indent="0" fontAlgn="base">
              <a:buNone/>
            </a:pPr>
            <a:r>
              <a:rPr lang="en-GB" sz="1200" dirty="0"/>
              <a:t>1. 50 miles</a:t>
            </a:r>
          </a:p>
          <a:p>
            <a:pPr marL="118872" indent="0" fontAlgn="base">
              <a:buNone/>
            </a:pPr>
            <a:r>
              <a:rPr lang="en-GB" sz="1200" dirty="0"/>
              <a:t>2. 70 miles</a:t>
            </a:r>
          </a:p>
          <a:p>
            <a:pPr marL="118872" indent="0" fontAlgn="base">
              <a:buNone/>
            </a:pPr>
            <a:r>
              <a:rPr lang="en-GB" sz="1200" dirty="0"/>
              <a:t>3. 110 miles</a:t>
            </a:r>
          </a:p>
          <a:p>
            <a:pPr marL="118872" indent="0" fontAlgn="base">
              <a:buNone/>
            </a:pPr>
            <a:r>
              <a:rPr lang="en-GB" sz="1200" dirty="0"/>
              <a:t>4. 250 miles</a:t>
            </a:r>
          </a:p>
          <a:p>
            <a:pPr marL="118872" indent="0" fontAlgn="base">
              <a:buNone/>
            </a:pPr>
            <a:endParaRPr lang="en-GB" sz="1200" b="1" dirty="0" smtClean="0"/>
          </a:p>
          <a:p>
            <a:pPr marL="118872" indent="0" fontAlgn="base">
              <a:buNone/>
            </a:pPr>
            <a:r>
              <a:rPr lang="en-GB" sz="1200" b="1" dirty="0" smtClean="0"/>
              <a:t>3</a:t>
            </a:r>
            <a:r>
              <a:rPr lang="en-GB" sz="1200" b="1" dirty="0"/>
              <a:t>)</a:t>
            </a:r>
            <a:r>
              <a:rPr lang="en-GB" sz="1200" dirty="0"/>
              <a:t> How many deer live in the UK?</a:t>
            </a:r>
          </a:p>
          <a:p>
            <a:pPr marL="118872" indent="0">
              <a:buNone/>
            </a:pPr>
            <a:r>
              <a:rPr lang="en-GB" sz="1200" dirty="0"/>
              <a:t> </a:t>
            </a:r>
          </a:p>
          <a:p>
            <a:pPr marL="118872" indent="0" fontAlgn="base">
              <a:buNone/>
            </a:pPr>
            <a:r>
              <a:rPr lang="en-GB" sz="1200" dirty="0"/>
              <a:t>1. About 100,000</a:t>
            </a:r>
          </a:p>
          <a:p>
            <a:pPr marL="118872" indent="0" fontAlgn="base">
              <a:buNone/>
            </a:pPr>
            <a:r>
              <a:rPr lang="en-GB" sz="1200" dirty="0"/>
              <a:t>2. About 2m</a:t>
            </a:r>
          </a:p>
          <a:p>
            <a:pPr marL="118872" indent="0" fontAlgn="base">
              <a:buNone/>
            </a:pPr>
            <a:r>
              <a:rPr lang="en-GB" sz="1200" dirty="0"/>
              <a:t>3. About 9m</a:t>
            </a:r>
          </a:p>
          <a:p>
            <a:pPr marL="118872" indent="0" fontAlgn="base">
              <a:buNone/>
            </a:pPr>
            <a:r>
              <a:rPr lang="en-GB" sz="1200" dirty="0"/>
              <a:t>4. About 13m</a:t>
            </a:r>
          </a:p>
          <a:p>
            <a:pPr marL="118872" indent="0" fontAlgn="base">
              <a:buNone/>
            </a:pPr>
            <a:endParaRPr lang="en-GB" sz="1200" b="1" dirty="0" smtClean="0"/>
          </a:p>
          <a:p>
            <a:pPr marL="118872" indent="0" fontAlgn="base">
              <a:buNone/>
            </a:pPr>
            <a:r>
              <a:rPr lang="en-GB" sz="1200" b="1" dirty="0" smtClean="0"/>
              <a:t>4</a:t>
            </a:r>
            <a:r>
              <a:rPr lang="en-GB" sz="1200" b="1" dirty="0"/>
              <a:t>)</a:t>
            </a:r>
            <a:r>
              <a:rPr lang="en-GB" sz="1200" dirty="0"/>
              <a:t> How much of the UK is woodland?</a:t>
            </a:r>
          </a:p>
          <a:p>
            <a:pPr marL="118872" indent="0">
              <a:buNone/>
            </a:pPr>
            <a:r>
              <a:rPr lang="en-GB" sz="1200" dirty="0"/>
              <a:t> </a:t>
            </a:r>
          </a:p>
          <a:p>
            <a:pPr marL="118872" indent="0" fontAlgn="base">
              <a:buNone/>
            </a:pPr>
            <a:r>
              <a:rPr lang="en-GB" sz="1200" dirty="0"/>
              <a:t>1. 1.2%</a:t>
            </a:r>
          </a:p>
          <a:p>
            <a:pPr marL="118872" indent="0" fontAlgn="base">
              <a:buNone/>
            </a:pPr>
            <a:r>
              <a:rPr lang="en-GB" sz="1200" dirty="0"/>
              <a:t>2. 4.8%</a:t>
            </a:r>
          </a:p>
          <a:p>
            <a:pPr marL="118872" indent="0" fontAlgn="base">
              <a:buNone/>
            </a:pPr>
            <a:r>
              <a:rPr lang="en-GB" sz="1200" dirty="0"/>
              <a:t>3. 12.7%</a:t>
            </a:r>
          </a:p>
          <a:p>
            <a:pPr marL="118872" indent="0" fontAlgn="base">
              <a:buNone/>
            </a:pPr>
            <a:r>
              <a:rPr lang="en-GB" sz="1200" dirty="0"/>
              <a:t>4. 21.9%</a:t>
            </a:r>
          </a:p>
          <a:p>
            <a:pPr marL="118872" indent="0" fontAlgn="base">
              <a:buNone/>
            </a:pPr>
            <a:endParaRPr lang="en-GB" sz="1200" b="1" dirty="0" smtClean="0"/>
          </a:p>
          <a:p>
            <a:pPr marL="118872" indent="0" fontAlgn="base">
              <a:buNone/>
            </a:pPr>
            <a:r>
              <a:rPr lang="en-GB" sz="1200" b="1" dirty="0" smtClean="0"/>
              <a:t>5</a:t>
            </a:r>
            <a:r>
              <a:rPr lang="en-GB" sz="1200" b="1" dirty="0"/>
              <a:t>)</a:t>
            </a:r>
            <a:r>
              <a:rPr lang="en-GB" sz="1200" dirty="0"/>
              <a:t> Which has the largest population?</a:t>
            </a:r>
          </a:p>
          <a:p>
            <a:pPr marL="118872" indent="0">
              <a:buNone/>
            </a:pPr>
            <a:r>
              <a:rPr lang="en-GB" sz="1200" dirty="0"/>
              <a:t> </a:t>
            </a:r>
          </a:p>
          <a:p>
            <a:pPr marL="118872" indent="0" fontAlgn="base">
              <a:buNone/>
            </a:pPr>
            <a:r>
              <a:rPr lang="en-GB" sz="1200" dirty="0"/>
              <a:t>1. Newcastle upon Tyne</a:t>
            </a:r>
          </a:p>
          <a:p>
            <a:pPr marL="118872" indent="0" fontAlgn="base">
              <a:buNone/>
            </a:pPr>
            <a:r>
              <a:rPr lang="en-GB" sz="1200" dirty="0"/>
              <a:t>2. The London Borough of Croydon</a:t>
            </a:r>
          </a:p>
          <a:p>
            <a:pPr marL="118872" indent="0" fontAlgn="base">
              <a:buNone/>
            </a:pPr>
            <a:r>
              <a:rPr lang="en-GB" sz="1200" dirty="0"/>
              <a:t>3. The Borough of Reading</a:t>
            </a:r>
          </a:p>
          <a:p>
            <a:pPr marL="118872" indent="0" fontAlgn="base">
              <a:buNone/>
            </a:pPr>
            <a:r>
              <a:rPr lang="en-GB" sz="1200" dirty="0"/>
              <a:t>4. Milton Keynes</a:t>
            </a:r>
          </a:p>
          <a:p>
            <a:pPr marL="118872" indent="0" fontAlgn="base">
              <a:buNone/>
            </a:pPr>
            <a:endParaRPr lang="en-GB" sz="1200" b="1" dirty="0" smtClean="0"/>
          </a:p>
          <a:p>
            <a:pPr marL="118872" indent="0" fontAlgn="base">
              <a:buNone/>
            </a:pPr>
            <a:endParaRPr lang="en-GB" sz="1200" b="1" dirty="0"/>
          </a:p>
          <a:p>
            <a:pPr marL="118872" indent="0" fontAlgn="base">
              <a:buNone/>
            </a:pPr>
            <a:endParaRPr lang="en-GB" sz="1200" b="1" dirty="0" smtClean="0"/>
          </a:p>
          <a:p>
            <a:pPr marL="118872" indent="0" fontAlgn="base">
              <a:buNone/>
            </a:pPr>
            <a:r>
              <a:rPr lang="en-GB" sz="1200" b="1" dirty="0" smtClean="0"/>
              <a:t>6)</a:t>
            </a:r>
            <a:r>
              <a:rPr lang="en-GB" sz="1200" dirty="0" smtClean="0"/>
              <a:t> Which is the wettest city in the UK?</a:t>
            </a:r>
          </a:p>
          <a:p>
            <a:pPr marL="118872" indent="0" fontAlgn="base">
              <a:buNone/>
            </a:pPr>
            <a:r>
              <a:rPr lang="en-GB" sz="1200" dirty="0" smtClean="0"/>
              <a:t>1</a:t>
            </a:r>
            <a:r>
              <a:rPr lang="en-GB" sz="1200" dirty="0"/>
              <a:t>. Glasgow</a:t>
            </a:r>
          </a:p>
          <a:p>
            <a:pPr marL="118872" indent="0" fontAlgn="base">
              <a:buNone/>
            </a:pPr>
            <a:r>
              <a:rPr lang="en-GB" sz="1200" dirty="0"/>
              <a:t>2. Liverpool</a:t>
            </a:r>
          </a:p>
          <a:p>
            <a:pPr marL="118872" indent="0" fontAlgn="base">
              <a:buNone/>
            </a:pPr>
            <a:r>
              <a:rPr lang="en-GB" sz="1200" dirty="0"/>
              <a:t>3. Manchester</a:t>
            </a:r>
          </a:p>
          <a:p>
            <a:pPr marL="118872" indent="0" fontAlgn="base">
              <a:buNone/>
            </a:pPr>
            <a:r>
              <a:rPr lang="en-GB" sz="1200" dirty="0"/>
              <a:t>4. Belfast</a:t>
            </a:r>
          </a:p>
          <a:p>
            <a:pPr marL="118872" indent="0" fontAlgn="base">
              <a:buNone/>
            </a:pPr>
            <a:r>
              <a:rPr lang="en-GB" sz="1200" dirty="0"/>
              <a:t> </a:t>
            </a:r>
          </a:p>
          <a:p>
            <a:pPr marL="118872" indent="0" fontAlgn="base">
              <a:buNone/>
            </a:pPr>
            <a:r>
              <a:rPr lang="en-GB" sz="1200" b="1" dirty="0" smtClean="0"/>
              <a:t>7)</a:t>
            </a:r>
            <a:r>
              <a:rPr lang="en-GB" sz="1200" dirty="0"/>
              <a:t> Which is the UK's longest river?</a:t>
            </a:r>
          </a:p>
          <a:p>
            <a:pPr marL="118872" indent="0">
              <a:buNone/>
            </a:pPr>
            <a:r>
              <a:rPr lang="en-GB" sz="1200" dirty="0"/>
              <a:t> </a:t>
            </a:r>
          </a:p>
          <a:p>
            <a:pPr marL="118872" indent="0" fontAlgn="base">
              <a:buNone/>
            </a:pPr>
            <a:r>
              <a:rPr lang="en-GB" sz="1200" dirty="0"/>
              <a:t>1. River Avon</a:t>
            </a:r>
          </a:p>
          <a:p>
            <a:pPr marL="118872" indent="0" fontAlgn="base">
              <a:buNone/>
            </a:pPr>
            <a:r>
              <a:rPr lang="en-GB" sz="1200" dirty="0"/>
              <a:t>2. River Severn</a:t>
            </a:r>
          </a:p>
          <a:p>
            <a:pPr marL="118872" indent="0" fontAlgn="base">
              <a:buNone/>
            </a:pPr>
            <a:r>
              <a:rPr lang="en-GB" sz="1200" dirty="0"/>
              <a:t>3. River Thames</a:t>
            </a:r>
          </a:p>
          <a:p>
            <a:pPr marL="118872" indent="0" fontAlgn="base">
              <a:buNone/>
            </a:pPr>
            <a:r>
              <a:rPr lang="en-GB" sz="1200" dirty="0"/>
              <a:t>4. River Clyde</a:t>
            </a:r>
          </a:p>
          <a:p>
            <a:pPr marL="118872" indent="0">
              <a:buNone/>
            </a:pPr>
            <a:r>
              <a:rPr lang="en-GB" sz="1200" dirty="0"/>
              <a:t> </a:t>
            </a:r>
          </a:p>
          <a:p>
            <a:pPr marL="118872" indent="0" fontAlgn="base">
              <a:buNone/>
            </a:pPr>
            <a:r>
              <a:rPr lang="en-GB" sz="1200" b="1" dirty="0" smtClean="0"/>
              <a:t>8)</a:t>
            </a:r>
            <a:r>
              <a:rPr lang="en-GB" sz="1200" dirty="0"/>
              <a:t> How many islands are there on the river Thames?</a:t>
            </a:r>
          </a:p>
          <a:p>
            <a:pPr marL="118872" indent="0">
              <a:buNone/>
            </a:pPr>
            <a:r>
              <a:rPr lang="en-GB" sz="1200" dirty="0"/>
              <a:t> </a:t>
            </a:r>
          </a:p>
          <a:p>
            <a:pPr marL="118872" indent="0" fontAlgn="base">
              <a:buNone/>
            </a:pPr>
            <a:r>
              <a:rPr lang="en-GB" sz="1200" dirty="0"/>
              <a:t>1. About 20</a:t>
            </a:r>
          </a:p>
          <a:p>
            <a:pPr marL="118872" indent="0" fontAlgn="base">
              <a:buNone/>
            </a:pPr>
            <a:r>
              <a:rPr lang="en-GB" sz="1200" dirty="0"/>
              <a:t>2. About 110</a:t>
            </a:r>
          </a:p>
          <a:p>
            <a:pPr marL="118872" indent="0" fontAlgn="base">
              <a:buNone/>
            </a:pPr>
            <a:r>
              <a:rPr lang="en-GB" sz="1200" dirty="0"/>
              <a:t>3. About 190</a:t>
            </a:r>
          </a:p>
          <a:p>
            <a:pPr marL="118872" indent="0" fontAlgn="base">
              <a:buNone/>
            </a:pPr>
            <a:r>
              <a:rPr lang="en-GB" sz="1200" dirty="0"/>
              <a:t>4. About 420</a:t>
            </a:r>
          </a:p>
          <a:p>
            <a:pPr marL="118872" indent="0" fontAlgn="base">
              <a:buNone/>
            </a:pPr>
            <a:r>
              <a:rPr lang="en-GB" sz="1200" b="1" dirty="0" smtClean="0"/>
              <a:t>9)</a:t>
            </a:r>
            <a:r>
              <a:rPr lang="en-GB" sz="1200" dirty="0"/>
              <a:t> Which is Britain's most easterly town?</a:t>
            </a:r>
          </a:p>
          <a:p>
            <a:pPr marL="118872" indent="0">
              <a:buNone/>
            </a:pPr>
            <a:r>
              <a:rPr lang="en-GB" sz="1200" dirty="0"/>
              <a:t> </a:t>
            </a:r>
          </a:p>
          <a:p>
            <a:pPr marL="118872" indent="0" fontAlgn="base">
              <a:buNone/>
            </a:pPr>
            <a:r>
              <a:rPr lang="en-GB" sz="1200" dirty="0"/>
              <a:t>1. Lowestoft</a:t>
            </a:r>
          </a:p>
          <a:p>
            <a:pPr marL="118872" indent="0" fontAlgn="base">
              <a:buNone/>
            </a:pPr>
            <a:r>
              <a:rPr lang="en-GB" sz="1200" dirty="0"/>
              <a:t>2. Margate</a:t>
            </a:r>
          </a:p>
          <a:p>
            <a:pPr marL="118872" indent="0" fontAlgn="base">
              <a:buNone/>
            </a:pPr>
            <a:r>
              <a:rPr lang="en-GB" sz="1200" dirty="0"/>
              <a:t>3. Felixstowe</a:t>
            </a:r>
          </a:p>
          <a:p>
            <a:pPr marL="118872" indent="0" fontAlgn="base">
              <a:buNone/>
            </a:pPr>
            <a:r>
              <a:rPr lang="en-GB" sz="1200" dirty="0"/>
              <a:t>4. Whitby</a:t>
            </a:r>
          </a:p>
          <a:p>
            <a:pPr marL="118872" indent="0">
              <a:buNone/>
            </a:pPr>
            <a:r>
              <a:rPr lang="en-GB" sz="1200" dirty="0"/>
              <a:t> </a:t>
            </a:r>
          </a:p>
          <a:p>
            <a:pPr marL="118872" indent="0" fontAlgn="base">
              <a:buNone/>
            </a:pPr>
            <a:r>
              <a:rPr lang="en-GB" sz="1200" b="1" dirty="0" smtClean="0"/>
              <a:t>10)</a:t>
            </a:r>
            <a:r>
              <a:rPr lang="en-GB" sz="1200" dirty="0"/>
              <a:t> Which is the UK's smallest city by population?</a:t>
            </a:r>
          </a:p>
          <a:p>
            <a:pPr marL="118872" indent="0">
              <a:buNone/>
            </a:pPr>
            <a:r>
              <a:rPr lang="en-GB" sz="1200" dirty="0"/>
              <a:t> </a:t>
            </a:r>
            <a:r>
              <a:rPr lang="en-GB" sz="1200" dirty="0" smtClean="0"/>
              <a:t>1</a:t>
            </a:r>
            <a:r>
              <a:rPr lang="en-GB" sz="1200" dirty="0"/>
              <a:t>. Bangor</a:t>
            </a:r>
          </a:p>
          <a:p>
            <a:pPr marL="118872" indent="0" fontAlgn="base">
              <a:buNone/>
            </a:pPr>
            <a:r>
              <a:rPr lang="en-GB" sz="1200" dirty="0"/>
              <a:t>2. St David's</a:t>
            </a:r>
          </a:p>
          <a:p>
            <a:pPr marL="118872" indent="0" fontAlgn="base">
              <a:buNone/>
            </a:pPr>
            <a:r>
              <a:rPr lang="en-GB" sz="1200" dirty="0"/>
              <a:t>3. St Albans</a:t>
            </a:r>
          </a:p>
          <a:p>
            <a:pPr marL="118872" indent="0" fontAlgn="base">
              <a:buNone/>
            </a:pPr>
            <a:r>
              <a:rPr lang="en-GB" sz="1200" dirty="0"/>
              <a:t>4. Truro</a:t>
            </a:r>
          </a:p>
          <a:p>
            <a:pPr marL="118872" indent="0">
              <a:buNone/>
            </a:pP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495101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7644</TotalTime>
  <Words>983</Words>
  <Application>Microsoft Office PowerPoint</Application>
  <PresentationFormat>On-screen Show (4:3)</PresentationFormat>
  <Paragraphs>231</Paragraphs>
  <Slides>35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Today</vt:lpstr>
      <vt:lpstr>It’s your group! What do you want…? What do they need…?</vt:lpstr>
      <vt:lpstr>Freebies! </vt:lpstr>
      <vt:lpstr>PowerPoint Presentation</vt:lpstr>
      <vt:lpstr>Planning and assessment</vt:lpstr>
      <vt:lpstr>What’s in the curriculum?</vt:lpstr>
      <vt:lpstr>What are the concepts in geography? </vt:lpstr>
      <vt:lpstr>PowerPoint Presentation</vt:lpstr>
      <vt:lpstr>PowerPoint Presentation</vt:lpstr>
      <vt:lpstr>Giving pupils a sense of scale</vt:lpstr>
      <vt:lpstr>PowerPoint Presentation</vt:lpstr>
      <vt:lpstr>PowerPoint Presentation</vt:lpstr>
      <vt:lpstr>Overlap maps</vt:lpstr>
      <vt:lpstr>PowerPoint Presentation</vt:lpstr>
      <vt:lpstr>Enquiry questions</vt:lpstr>
      <vt:lpstr>PowerPoint Presentation</vt:lpstr>
      <vt:lpstr>Fieldwork tools to encourage observation and enquiry</vt:lpstr>
      <vt:lpstr>PowerPoint Presentation</vt:lpstr>
      <vt:lpstr>What is our local area like?</vt:lpstr>
      <vt:lpstr>PowerPoint Presentation</vt:lpstr>
      <vt:lpstr>Local Regional Global</vt:lpstr>
      <vt:lpstr>PowerPoint Presentation</vt:lpstr>
      <vt:lpstr>A- Z of…</vt:lpstr>
      <vt:lpstr>PowerPoint Presentation</vt:lpstr>
      <vt:lpstr>PowerPoint Presentation</vt:lpstr>
      <vt:lpstr>PowerPoint Presentation</vt:lpstr>
      <vt:lpstr>Being  playful,  teaching noticing,  promoting  questions.</vt:lpstr>
      <vt:lpstr>PowerPoint Presentation</vt:lpstr>
      <vt:lpstr>PowerPoint Presentation</vt:lpstr>
      <vt:lpstr>Young Geographers Project</vt:lpstr>
      <vt:lpstr>Start with a story… Pupil-led enquiry, issue-based and promoting questioning.</vt:lpstr>
      <vt:lpstr>How can you develop your  geographical knowledge? </vt:lpstr>
      <vt:lpstr>Remember…</vt:lpstr>
      <vt:lpstr>PowerPoint Presentation</vt:lpstr>
    </vt:vector>
  </TitlesOfParts>
  <Company>ROEHAMPTON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PGCE Primary Geography</dc:title>
  <dc:creator>IS</dc:creator>
  <cp:lastModifiedBy>Salmon, Davina</cp:lastModifiedBy>
  <cp:revision>620</cp:revision>
  <dcterms:created xsi:type="dcterms:W3CDTF">2007-09-21T12:25:08Z</dcterms:created>
  <dcterms:modified xsi:type="dcterms:W3CDTF">2015-06-26T12:01:15Z</dcterms:modified>
</cp:coreProperties>
</file>